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61" r:id="rId4"/>
    <p:sldId id="258" r:id="rId5"/>
    <p:sldId id="276" r:id="rId6"/>
    <p:sldId id="263" r:id="rId7"/>
    <p:sldId id="265" r:id="rId8"/>
    <p:sldId id="266" r:id="rId9"/>
    <p:sldId id="267" r:id="rId10"/>
    <p:sldId id="268" r:id="rId11"/>
    <p:sldId id="262" r:id="rId12"/>
    <p:sldId id="259" r:id="rId13"/>
    <p:sldId id="260" r:id="rId14"/>
    <p:sldId id="264" r:id="rId15"/>
    <p:sldId id="272" r:id="rId16"/>
    <p:sldId id="273" r:id="rId17"/>
    <p:sldId id="274" r:id="rId18"/>
    <p:sldId id="275" r:id="rId19"/>
    <p:sldId id="270" r:id="rId20"/>
    <p:sldId id="277" r:id="rId21"/>
    <p:sldId id="278"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7982" autoAdjust="0"/>
  </p:normalViewPr>
  <p:slideViewPr>
    <p:cSldViewPr snapToGrid="0">
      <p:cViewPr varScale="1">
        <p:scale>
          <a:sx n="46" d="100"/>
          <a:sy n="46" d="100"/>
        </p:scale>
        <p:origin x="1444" y="3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4B52C-B668-404E-AA80-9682AB7C1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FEC4E9-2B95-4126-BBE8-C9591C67AE3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26AC8-37DB-4BDD-8031-5C28868DF98E}" type="datetimeFigureOut">
              <a:rPr lang="en-US" smtClean="0"/>
              <a:t>5/21/2018</a:t>
            </a:fld>
            <a:endParaRPr lang="en-US"/>
          </a:p>
        </p:txBody>
      </p:sp>
      <p:sp>
        <p:nvSpPr>
          <p:cNvPr id="4" name="Slide Image Placeholder 3">
            <a:extLst>
              <a:ext uri="{FF2B5EF4-FFF2-40B4-BE49-F238E27FC236}">
                <a16:creationId xmlns:a16="http://schemas.microsoft.com/office/drawing/2014/main" id="{C857A2AE-B972-46DE-A85E-0BFFBD3046B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51AC8AF9-CE3B-4D52-A8E7-4A6FEF7555C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F058187-AACE-4911-9E22-721D545627E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5292FDD-364A-4FD2-9339-71C57BC61AC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98781-A0AA-4FA3-B52B-A03B1D8946C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for the introduction. </a:t>
            </a:r>
          </a:p>
          <a:p>
            <a:r>
              <a:rPr lang="en-US" sz="1200" kern="1200" dirty="0">
                <a:solidFill>
                  <a:schemeClr val="tx1"/>
                </a:solidFill>
                <a:effectLst/>
                <a:latin typeface="+mn-lt"/>
                <a:ea typeface="+mn-ea"/>
                <a:cs typeface="+mn-cs"/>
              </a:rPr>
              <a:t>In this talk, we will introduce how voice service threaten cellular-connected IoT devices in the operational 4g </a:t>
            </a:r>
            <a:r>
              <a:rPr lang="en-US" sz="1200" kern="1200" dirty="0" err="1">
                <a:solidFill>
                  <a:schemeClr val="tx1"/>
                </a:solidFill>
                <a:effectLst/>
                <a:latin typeface="+mn-lt"/>
                <a:ea typeface="+mn-ea"/>
                <a:cs typeface="+mn-cs"/>
              </a:rPr>
              <a:t>lte</a:t>
            </a:r>
            <a:r>
              <a:rPr lang="en-US" sz="1200" kern="1200" dirty="0">
                <a:solidFill>
                  <a:schemeClr val="tx1"/>
                </a:solidFill>
                <a:effectLst/>
                <a:latin typeface="+mn-lt"/>
                <a:ea typeface="+mn-ea"/>
                <a:cs typeface="+mn-cs"/>
              </a:rPr>
              <a:t> networks </a:t>
            </a:r>
            <a:endParaRPr lang="en-US" altLang="zh-CN" sz="120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A61009-2873-4FE4-977F-6BFB280B0D12}" type="slidenum">
              <a:rPr lang="en-US" smtClean="0"/>
              <a:t>1</a:t>
            </a:fld>
            <a:endParaRPr lang="en-US"/>
          </a:p>
        </p:txBody>
      </p:sp>
    </p:spTree>
    <p:extLst>
      <p:ext uri="{BB962C8B-B14F-4D97-AF65-F5344CB8AC3E}">
        <p14:creationId xmlns:p14="http://schemas.microsoft.com/office/powerpoint/2010/main" val="112695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relies on 4G gateways to forwarding packets between the RAN and IMS, and the packets between RAN and Internet, to serve IMS services and the Internet access.</a:t>
            </a:r>
          </a:p>
          <a:p>
            <a:endParaRPr lang="en-US" dirty="0"/>
          </a:p>
          <a:p>
            <a:r>
              <a:rPr lang="en-US" dirty="0"/>
              <a:t>As a result, we can see that the 4G LTE Network architecture for cellular </a:t>
            </a:r>
            <a:r>
              <a:rPr lang="en-US" dirty="0" err="1"/>
              <a:t>iot</a:t>
            </a:r>
            <a:r>
              <a:rPr lang="en-US" dirty="0"/>
              <a:t> is similar to the network architecture for non-</a:t>
            </a:r>
            <a:r>
              <a:rPr lang="en-US" dirty="0" err="1"/>
              <a:t>iot</a:t>
            </a:r>
            <a:r>
              <a:rPr lang="en-US" dirty="0"/>
              <a:t>.</a:t>
            </a:r>
          </a:p>
        </p:txBody>
      </p:sp>
      <p:sp>
        <p:nvSpPr>
          <p:cNvPr id="4" name="Slide Number Placeholder 3"/>
          <p:cNvSpPr>
            <a:spLocks noGrp="1"/>
          </p:cNvSpPr>
          <p:nvPr>
            <p:ph type="sldNum" sz="quarter" idx="10"/>
          </p:nvPr>
        </p:nvSpPr>
        <p:spPr/>
        <p:txBody>
          <a:bodyPr/>
          <a:lstStyle/>
          <a:p>
            <a:fld id="{CFA61009-2873-4FE4-977F-6BFB280B0D12}" type="slidenum">
              <a:rPr lang="en-US" smtClean="0"/>
              <a:t>10</a:t>
            </a:fld>
            <a:endParaRPr lang="en-US"/>
          </a:p>
        </p:txBody>
      </p:sp>
    </p:spTree>
    <p:extLst>
      <p:ext uri="{BB962C8B-B14F-4D97-AF65-F5344CB8AC3E}">
        <p14:creationId xmlns:p14="http://schemas.microsoft.com/office/powerpoint/2010/main" val="89642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the network architecture, next I’ll introduce the cellular IoT technologies in 4g </a:t>
            </a:r>
            <a:r>
              <a:rPr lang="en-US" dirty="0" err="1"/>
              <a:t>lte</a:t>
            </a:r>
            <a:r>
              <a:rPr lang="en-US" dirty="0"/>
              <a:t>.</a:t>
            </a:r>
          </a:p>
          <a:p>
            <a:endParaRPr lang="en-US" dirty="0"/>
          </a:p>
          <a:p>
            <a:r>
              <a:rPr lang="en-US" dirty="0"/>
              <a:t>Here we have two IoT types. Critical applications: traffic/safety control, which requires ultra reliability, low latency, high availability</a:t>
            </a:r>
          </a:p>
          <a:p>
            <a:r>
              <a:rPr lang="en-US" dirty="0"/>
              <a:t>Massive ones: smart agriculture, which focuses on low cost, low energy, and small data volumes</a:t>
            </a:r>
          </a:p>
          <a:p>
            <a:endParaRPr lang="en-US" dirty="0"/>
          </a:p>
          <a:p>
            <a:r>
              <a:rPr lang="en-US" dirty="0"/>
              <a:t>Rest: is projected to be launched in the following years</a:t>
            </a:r>
          </a:p>
        </p:txBody>
      </p:sp>
      <p:sp>
        <p:nvSpPr>
          <p:cNvPr id="4" name="Slide Number Placeholder 3"/>
          <p:cNvSpPr>
            <a:spLocks noGrp="1"/>
          </p:cNvSpPr>
          <p:nvPr>
            <p:ph type="sldNum" sz="quarter" idx="10"/>
          </p:nvPr>
        </p:nvSpPr>
        <p:spPr/>
        <p:txBody>
          <a:bodyPr/>
          <a:lstStyle/>
          <a:p>
            <a:fld id="{CFA61009-2873-4FE4-977F-6BFB280B0D12}" type="slidenum">
              <a:rPr lang="en-US" smtClean="0"/>
              <a:t>11</a:t>
            </a:fld>
            <a:endParaRPr lang="en-US"/>
          </a:p>
        </p:txBody>
      </p:sp>
    </p:spTree>
    <p:extLst>
      <p:ext uri="{BB962C8B-B14F-4D97-AF65-F5344CB8AC3E}">
        <p14:creationId xmlns:p14="http://schemas.microsoft.com/office/powerpoint/2010/main" val="79088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smartphone on 4g </a:t>
            </a:r>
            <a:r>
              <a:rPr lang="en-US" dirty="0" err="1"/>
              <a:t>lte</a:t>
            </a:r>
            <a:r>
              <a:rPr lang="en-US" dirty="0"/>
              <a:t> network, it can have multiple bearers for different purposes. For example, we can create one bearer for…</a:t>
            </a:r>
          </a:p>
          <a:p>
            <a:endParaRPr lang="en-US" dirty="0"/>
          </a:p>
          <a:p>
            <a:r>
              <a:rPr lang="en-US" dirty="0"/>
              <a:t>For different services, there are different charging mechanisms: time-based, volume-based</a:t>
            </a:r>
          </a:p>
          <a:p>
            <a:endParaRPr lang="en-US" dirty="0"/>
          </a:p>
          <a:p>
            <a:r>
              <a:rPr lang="en-US" dirty="0"/>
              <a:t>However, IoT devices may have hardware limitation that only one bearer can be supported or IoT devices are unable to always keep multiple bearers. Normally, a single bearer of IoT device may server both VoLTE service and mobile data services. Without carefully examining the charging functions for IoT devices, this vulnerability may cause the monetary loss.</a:t>
            </a:r>
          </a:p>
        </p:txBody>
      </p:sp>
      <p:sp>
        <p:nvSpPr>
          <p:cNvPr id="4" name="Slide Number Placeholder 3"/>
          <p:cNvSpPr>
            <a:spLocks noGrp="1"/>
          </p:cNvSpPr>
          <p:nvPr>
            <p:ph type="sldNum" sz="quarter" idx="10"/>
          </p:nvPr>
        </p:nvSpPr>
        <p:spPr/>
        <p:txBody>
          <a:bodyPr/>
          <a:lstStyle/>
          <a:p>
            <a:fld id="{CFA61009-2873-4FE4-977F-6BFB280B0D12}" type="slidenum">
              <a:rPr lang="en-US" smtClean="0"/>
              <a:t>12</a:t>
            </a:fld>
            <a:endParaRPr lang="en-US"/>
          </a:p>
        </p:txBody>
      </p:sp>
    </p:spTree>
    <p:extLst>
      <p:ext uri="{BB962C8B-B14F-4D97-AF65-F5344CB8AC3E}">
        <p14:creationId xmlns:p14="http://schemas.microsoft.com/office/powerpoint/2010/main" val="408919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show the vulnerability in our real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two screen captures of the network interface of our test smartphone and smartwatch in the experiment conducted in the same location.</a:t>
            </a:r>
          </a:p>
          <a:p>
            <a:endParaRPr lang="en-US" dirty="0"/>
          </a:p>
          <a:p>
            <a:r>
              <a:rPr lang="en-US" dirty="0"/>
              <a:t>A VoLTE-enabled smartphone usually maintains two bearers: one for mobile data service, another for VoLTE signaling messages.</a:t>
            </a:r>
          </a:p>
          <a:p>
            <a:endParaRPr lang="en-US" dirty="0"/>
          </a:p>
          <a:p>
            <a:r>
              <a:rPr lang="en-US" dirty="0"/>
              <a:t>In our test smartphones, two network interfaces are created for data and VoLTE bearers. (click)</a:t>
            </a:r>
          </a:p>
          <a:p>
            <a:endParaRPr lang="en-US" dirty="0"/>
          </a:p>
          <a:p>
            <a:r>
              <a:rPr lang="en-US" dirty="0"/>
              <a:t>For test smartwatches, they can’t always keep multiple network interfaces on. Only one interface is observed on the smartwatch, which can support both data and VoLTE services. </a:t>
            </a:r>
          </a:p>
        </p:txBody>
      </p:sp>
      <p:sp>
        <p:nvSpPr>
          <p:cNvPr id="4" name="Slide Number Placeholder 3"/>
          <p:cNvSpPr>
            <a:spLocks noGrp="1"/>
          </p:cNvSpPr>
          <p:nvPr>
            <p:ph type="sldNum" sz="quarter" idx="10"/>
          </p:nvPr>
        </p:nvSpPr>
        <p:spPr/>
        <p:txBody>
          <a:bodyPr/>
          <a:lstStyle/>
          <a:p>
            <a:fld id="{B2F98781-A0AA-4FA3-B52B-A03B1D8946C5}" type="slidenum">
              <a:rPr lang="en-US" smtClean="0"/>
              <a:t>13</a:t>
            </a:fld>
            <a:endParaRPr lang="en-US"/>
          </a:p>
        </p:txBody>
      </p:sp>
    </p:spTree>
    <p:extLst>
      <p:ext uri="{BB962C8B-B14F-4D97-AF65-F5344CB8AC3E}">
        <p14:creationId xmlns:p14="http://schemas.microsoft.com/office/powerpoint/2010/main" val="28558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should be a question, which charging function is used on the smartwatch when the smartwatch relies on a single bearer to serve both the data and VoLTE service, the services will be assigned one charging method, either volume-based or the time-based scheme. (click, click)</a:t>
            </a:r>
          </a:p>
          <a:p>
            <a:endParaRPr lang="en-US" dirty="0"/>
          </a:p>
          <a:p>
            <a:r>
              <a:rPr lang="en-US" dirty="0"/>
              <a:t>When VoLTE signaling is not free in terms of traffic volume, signaling spams can cause mobile users to be overcharged.</a:t>
            </a:r>
          </a:p>
        </p:txBody>
      </p:sp>
      <p:sp>
        <p:nvSpPr>
          <p:cNvPr id="4" name="Slide Number Placeholder 3"/>
          <p:cNvSpPr>
            <a:spLocks noGrp="1"/>
          </p:cNvSpPr>
          <p:nvPr>
            <p:ph type="sldNum" sz="quarter" idx="10"/>
          </p:nvPr>
        </p:nvSpPr>
        <p:spPr/>
        <p:txBody>
          <a:bodyPr/>
          <a:lstStyle/>
          <a:p>
            <a:fld id="{B2F98781-A0AA-4FA3-B52B-A03B1D8946C5}" type="slidenum">
              <a:rPr lang="en-US" smtClean="0"/>
              <a:t>14</a:t>
            </a:fld>
            <a:endParaRPr lang="en-US"/>
          </a:p>
        </p:txBody>
      </p:sp>
    </p:spTree>
    <p:extLst>
      <p:ext uri="{BB962C8B-B14F-4D97-AF65-F5344CB8AC3E}">
        <p14:creationId xmlns:p14="http://schemas.microsoft.com/office/powerpoint/2010/main" val="3835305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show the vulnerability, next I’ll introduce our proof-of-concept attack.</a:t>
            </a:r>
          </a:p>
          <a:p>
            <a:r>
              <a:rPr lang="en-US" dirty="0"/>
              <a:t>(In this attack, ….)</a:t>
            </a:r>
          </a:p>
          <a:p>
            <a:r>
              <a:rPr lang="en-US" dirty="0"/>
              <a:t>In order to prevent the victim’s smartwatch from ringing during the attack, the attack calls need to be carefully manipulated to terminate right before the event before trigging the play of victim’s ringtone.</a:t>
            </a:r>
          </a:p>
          <a:p>
            <a:r>
              <a:rPr lang="en-US" dirty="0"/>
              <a:t>(click)</a:t>
            </a:r>
          </a:p>
          <a:p>
            <a:r>
              <a:rPr lang="en-US" dirty="0"/>
              <a:t>Here is a simplified VoLTE call flow.</a:t>
            </a:r>
          </a:p>
          <a:p>
            <a:r>
              <a:rPr lang="en-US" dirty="0"/>
              <a:t>To provide good service quality, VoLTE service needs to reserve the resource before the call. Therefore, the attack can use it to send signaling spams without ringing.</a:t>
            </a:r>
          </a:p>
        </p:txBody>
      </p:sp>
      <p:sp>
        <p:nvSpPr>
          <p:cNvPr id="4" name="Slide Number Placeholder 3"/>
          <p:cNvSpPr>
            <a:spLocks noGrp="1"/>
          </p:cNvSpPr>
          <p:nvPr>
            <p:ph type="sldNum" sz="quarter" idx="10"/>
          </p:nvPr>
        </p:nvSpPr>
        <p:spPr/>
        <p:txBody>
          <a:bodyPr/>
          <a:lstStyle/>
          <a:p>
            <a:fld id="{B2F98781-A0AA-4FA3-B52B-A03B1D8946C5}" type="slidenum">
              <a:rPr lang="en-US" smtClean="0"/>
              <a:t>15</a:t>
            </a:fld>
            <a:endParaRPr lang="en-US"/>
          </a:p>
        </p:txBody>
      </p:sp>
    </p:spTree>
    <p:extLst>
      <p:ext uri="{BB962C8B-B14F-4D97-AF65-F5344CB8AC3E}">
        <p14:creationId xmlns:p14="http://schemas.microsoft.com/office/powerpoint/2010/main" val="378826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VoLTECaller</a:t>
            </a:r>
            <a:r>
              <a:rPr lang="en-US" dirty="0"/>
              <a:t> is previous designed to silently drain the smartphone batteries of victims and suffocate their data service.</a:t>
            </a:r>
          </a:p>
          <a:p>
            <a:endParaRPr lang="en-US" dirty="0"/>
          </a:p>
          <a:p>
            <a:r>
              <a:rPr lang="en-US" dirty="0"/>
              <a:t>In this attack, we use </a:t>
            </a:r>
            <a:r>
              <a:rPr lang="en-US" dirty="0" err="1"/>
              <a:t>VoLTECaller</a:t>
            </a:r>
            <a:r>
              <a:rPr lang="en-US" dirty="0"/>
              <a:t> to make a VoLTE call towards the victim and then interrupts the dialing right after observing the </a:t>
            </a:r>
            <a:r>
              <a:rPr lang="en-US" i="1" dirty="0"/>
              <a:t>SIP SESSION PROGRESS</a:t>
            </a:r>
            <a:r>
              <a:rPr lang="en-US" dirty="0"/>
              <a:t>. </a:t>
            </a:r>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t>16</a:t>
            </a:fld>
            <a:endParaRPr lang="en-US"/>
          </a:p>
        </p:txBody>
      </p:sp>
    </p:spTree>
    <p:extLst>
      <p:ext uri="{BB962C8B-B14F-4D97-AF65-F5344CB8AC3E}">
        <p14:creationId xmlns:p14="http://schemas.microsoft.com/office/powerpoint/2010/main" val="90205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proof-of-concept attack result.</a:t>
            </a:r>
          </a:p>
          <a:p>
            <a:r>
              <a:rPr lang="en-US" dirty="0"/>
              <a:t>We use </a:t>
            </a:r>
            <a:r>
              <a:rPr lang="en-US" dirty="0" err="1"/>
              <a:t>VoLTECaller</a:t>
            </a:r>
            <a:r>
              <a:rPr lang="en-US" dirty="0"/>
              <a:t> to place 100 VoLTE calls from our VoLTE-enabled smartphone to our test smartwatch and record the data usage of the smartwatch.</a:t>
            </a:r>
          </a:p>
          <a:p>
            <a:r>
              <a:rPr lang="en-US" dirty="0"/>
              <a:t>(click)</a:t>
            </a:r>
          </a:p>
          <a:p>
            <a:r>
              <a:rPr lang="en-US" dirty="0"/>
              <a:t>From our experiments, 3.24 seconds are averagely required by each call attempt.</a:t>
            </a:r>
          </a:p>
          <a:p>
            <a:r>
              <a:rPr lang="en-US" dirty="0"/>
              <a:t>In these 100 VoLTE calls, 681 KB data is consumed. </a:t>
            </a:r>
          </a:p>
          <a:p>
            <a:r>
              <a:rPr lang="en-US" dirty="0"/>
              <a:t>(click)</a:t>
            </a:r>
          </a:p>
          <a:p>
            <a:r>
              <a:rPr lang="en-US" dirty="0"/>
              <a:t>If the attack lasts for a day, it will cause the victim to be overcharged around 177 MB.  </a:t>
            </a:r>
          </a:p>
        </p:txBody>
      </p:sp>
      <p:sp>
        <p:nvSpPr>
          <p:cNvPr id="4" name="Slide Number Placeholder 3"/>
          <p:cNvSpPr>
            <a:spLocks noGrp="1"/>
          </p:cNvSpPr>
          <p:nvPr>
            <p:ph type="sldNum" sz="quarter" idx="10"/>
          </p:nvPr>
        </p:nvSpPr>
        <p:spPr/>
        <p:txBody>
          <a:bodyPr/>
          <a:lstStyle/>
          <a:p>
            <a:fld id="{B2F98781-A0AA-4FA3-B52B-A03B1D8946C5}" type="slidenum">
              <a:rPr lang="en-US" smtClean="0"/>
              <a:t>17</a:t>
            </a:fld>
            <a:endParaRPr lang="en-US"/>
          </a:p>
        </p:txBody>
      </p:sp>
    </p:spTree>
    <p:extLst>
      <p:ext uri="{BB962C8B-B14F-4D97-AF65-F5344CB8AC3E}">
        <p14:creationId xmlns:p14="http://schemas.microsoft.com/office/powerpoint/2010/main" val="21785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attack, the victim may suffer two losses depending on whether the victim sets the automatically refills for IoT devices.</a:t>
            </a:r>
          </a:p>
          <a:p>
            <a:endParaRPr lang="en-US" dirty="0"/>
          </a:p>
          <a:p>
            <a:r>
              <a:rPr lang="en-US" dirty="0"/>
              <a:t>Denial of service: when the IoT device under the attack doesn’t refill the service plan, it will stop work because it cannot send and receive any data packets.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Non-negligible financial loss: If the victim set the automatically refilling for his/her IoT device, his/her bill(click) will increase $2 per 100 seconds, which is $1440 per day for only a single IoT device.</a:t>
            </a:r>
          </a:p>
          <a:p>
            <a:endParaRPr lang="en-US" dirty="0"/>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t>18</a:t>
            </a:fld>
            <a:endParaRPr lang="en-US"/>
          </a:p>
        </p:txBody>
      </p:sp>
    </p:spTree>
    <p:extLst>
      <p:ext uri="{BB962C8B-B14F-4D97-AF65-F5344CB8AC3E}">
        <p14:creationId xmlns:p14="http://schemas.microsoft.com/office/powerpoint/2010/main" val="2530752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Carriers can define a set of flow rules for each service and then apply a charging policy to the set. </a:t>
            </a:r>
          </a:p>
        </p:txBody>
      </p:sp>
      <p:sp>
        <p:nvSpPr>
          <p:cNvPr id="4" name="Slide Number Placeholder 3"/>
          <p:cNvSpPr>
            <a:spLocks noGrp="1"/>
          </p:cNvSpPr>
          <p:nvPr>
            <p:ph type="sldNum" sz="quarter" idx="10"/>
          </p:nvPr>
        </p:nvSpPr>
        <p:spPr/>
        <p:txBody>
          <a:bodyPr/>
          <a:lstStyle/>
          <a:p>
            <a:fld id="{B2F98781-A0AA-4FA3-B52B-A03B1D8946C5}" type="slidenum">
              <a:rPr lang="en-US" smtClean="0"/>
              <a:t>19</a:t>
            </a:fld>
            <a:endParaRPr lang="en-US"/>
          </a:p>
        </p:txBody>
      </p:sp>
    </p:spTree>
    <p:extLst>
      <p:ext uri="{BB962C8B-B14F-4D97-AF65-F5344CB8AC3E}">
        <p14:creationId xmlns:p14="http://schemas.microsoft.com/office/powerpoint/2010/main" val="5322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Today, we are living in a IoT era.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IoT are transforming our lives, improving efficiency, availability and security of our environment and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This brings all of us connected over the Internet. </a:t>
            </a:r>
          </a:p>
          <a:p>
            <a:endParaRPr lang="en-US" dirty="0"/>
          </a:p>
          <a:p>
            <a:endParaRPr lang="en-US" dirty="0"/>
          </a:p>
        </p:txBody>
      </p:sp>
      <p:sp>
        <p:nvSpPr>
          <p:cNvPr id="4" name="Slide Number Placeholder 3"/>
          <p:cNvSpPr>
            <a:spLocks noGrp="1"/>
          </p:cNvSpPr>
          <p:nvPr>
            <p:ph type="sldNum" sz="quarter" idx="10"/>
          </p:nvPr>
        </p:nvSpPr>
        <p:spPr/>
        <p:txBody>
          <a:bodyPr/>
          <a:lstStyle/>
          <a:p>
            <a:fld id="{CFA61009-2873-4FE4-977F-6BFB280B0D12}" type="slidenum">
              <a:rPr lang="en-US" smtClean="0"/>
              <a:t>2</a:t>
            </a:fld>
            <a:endParaRPr lang="en-US"/>
          </a:p>
        </p:txBody>
      </p:sp>
    </p:spTree>
    <p:extLst>
      <p:ext uri="{BB962C8B-B14F-4D97-AF65-F5344CB8AC3E}">
        <p14:creationId xmlns:p14="http://schemas.microsoft.com/office/powerpoint/2010/main" val="2452697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t>21</a:t>
            </a:fld>
            <a:endParaRPr lang="en-US"/>
          </a:p>
        </p:txBody>
      </p:sp>
    </p:spTree>
    <p:extLst>
      <p:ext uri="{BB962C8B-B14F-4D97-AF65-F5344CB8AC3E}">
        <p14:creationId xmlns:p14="http://schemas.microsoft.com/office/powerpoint/2010/main" val="375196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categories of IoT devices. One is cellular IoT. Another is non-cellular IoT.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typical cellular IoT contains Cat. 4, and Cat.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talking about the information in the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the cellular IoT. It is not only that cellular IoT devices will reach 1.5 billion in 2021 with an annual growth rate of 24.6%, but also Major U.S. cellular network operators including Verizon, ATT, and T-Mobile have launched cellular IoT services based on Rel-8/ Cat. 4, one of the most popular ones for wearable devices, car-connected hotspots, etc.</a:t>
            </a:r>
          </a:p>
        </p:txBody>
      </p:sp>
      <p:sp>
        <p:nvSpPr>
          <p:cNvPr id="4" name="Slide Number Placeholder 3"/>
          <p:cNvSpPr>
            <a:spLocks noGrp="1"/>
          </p:cNvSpPr>
          <p:nvPr>
            <p:ph type="sldNum" sz="quarter" idx="10"/>
          </p:nvPr>
        </p:nvSpPr>
        <p:spPr/>
        <p:txBody>
          <a:bodyPr/>
          <a:lstStyle/>
          <a:p>
            <a:fld id="{CFA61009-2873-4FE4-977F-6BFB280B0D12}" type="slidenum">
              <a:rPr lang="en-US" smtClean="0"/>
              <a:t>3</a:t>
            </a:fld>
            <a:endParaRPr lang="en-US"/>
          </a:p>
        </p:txBody>
      </p:sp>
    </p:spTree>
    <p:extLst>
      <p:ext uri="{BB962C8B-B14F-4D97-AF65-F5344CB8AC3E}">
        <p14:creationId xmlns:p14="http://schemas.microsoft.com/office/powerpoint/2010/main" val="13303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cellular IoT services work on the existing 4G LTE network, there will be a critical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the existing network infrastructure serving conventional non-IoT devices be able to well support those low-profile IoT devices?</a:t>
            </a:r>
          </a:p>
          <a:p>
            <a:endParaRPr lang="en-US" dirty="0"/>
          </a:p>
        </p:txBody>
      </p:sp>
      <p:sp>
        <p:nvSpPr>
          <p:cNvPr id="4" name="Slide Number Placeholder 3"/>
          <p:cNvSpPr>
            <a:spLocks noGrp="1"/>
          </p:cNvSpPr>
          <p:nvPr>
            <p:ph type="sldNum" sz="quarter" idx="10"/>
          </p:nvPr>
        </p:nvSpPr>
        <p:spPr/>
        <p:txBody>
          <a:bodyPr/>
          <a:lstStyle/>
          <a:p>
            <a:fld id="{CFA61009-2873-4FE4-977F-6BFB280B0D12}" type="slidenum">
              <a:rPr lang="en-US" smtClean="0"/>
              <a:t>4</a:t>
            </a:fld>
            <a:endParaRPr lang="en-US"/>
          </a:p>
        </p:txBody>
      </p:sp>
    </p:spTree>
    <p:extLst>
      <p:ext uri="{BB962C8B-B14F-4D97-AF65-F5344CB8AC3E}">
        <p14:creationId xmlns:p14="http://schemas.microsoft.com/office/powerpoint/2010/main" val="183980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let’s take a glance of cellular IoT service.</a:t>
            </a:r>
          </a:p>
          <a:p>
            <a:endParaRPr lang="en-US" dirty="0"/>
          </a:p>
          <a:p>
            <a:r>
              <a:rPr lang="en-US" dirty="0"/>
              <a:t>(Read two)</a:t>
            </a:r>
          </a:p>
          <a:p>
            <a:r>
              <a:rPr lang="en-US" dirty="0"/>
              <a:t>Everything looks no problem by our first glance. However, We found that there is a critical vulnerability on </a:t>
            </a:r>
            <a:r>
              <a:rPr lang="en-US" dirty="0" err="1"/>
              <a:t>cellure</a:t>
            </a:r>
            <a:r>
              <a:rPr lang="en-US" dirty="0"/>
              <a:t> IoT, which is caused by that IoT devices do not work as well as non-IoT devices!</a:t>
            </a:r>
          </a:p>
        </p:txBody>
      </p:sp>
      <p:sp>
        <p:nvSpPr>
          <p:cNvPr id="4" name="Slide Number Placeholder 3"/>
          <p:cNvSpPr>
            <a:spLocks noGrp="1"/>
          </p:cNvSpPr>
          <p:nvPr>
            <p:ph type="sldNum" sz="quarter" idx="10"/>
          </p:nvPr>
        </p:nvSpPr>
        <p:spPr/>
        <p:txBody>
          <a:bodyPr/>
          <a:lstStyle/>
          <a:p>
            <a:fld id="{B2F98781-A0AA-4FA3-B52B-A03B1D8946C5}" type="slidenum">
              <a:rPr lang="en-US" smtClean="0"/>
              <a:t>5</a:t>
            </a:fld>
            <a:endParaRPr lang="en-US"/>
          </a:p>
        </p:txBody>
      </p:sp>
    </p:spTree>
    <p:extLst>
      <p:ext uri="{BB962C8B-B14F-4D97-AF65-F5344CB8AC3E}">
        <p14:creationId xmlns:p14="http://schemas.microsoft.com/office/powerpoint/2010/main" val="416761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 this work, we demonstrate the study of IoT support in cellular networks.</a:t>
            </a:r>
          </a:p>
          <a:p>
            <a:r>
              <a:rPr lang="en-US" dirty="0"/>
              <a:t>Four main parts about our study are covered, which are …., respectively.</a:t>
            </a:r>
          </a:p>
        </p:txBody>
      </p:sp>
      <p:sp>
        <p:nvSpPr>
          <p:cNvPr id="4" name="Slide Number Placeholder 3"/>
          <p:cNvSpPr>
            <a:spLocks noGrp="1"/>
          </p:cNvSpPr>
          <p:nvPr>
            <p:ph type="sldNum" sz="quarter" idx="10"/>
          </p:nvPr>
        </p:nvSpPr>
        <p:spPr/>
        <p:txBody>
          <a:bodyPr/>
          <a:lstStyle/>
          <a:p>
            <a:fld id="{B2F98781-A0AA-4FA3-B52B-A03B1D8946C5}" type="slidenum">
              <a:rPr lang="en-US" smtClean="0"/>
              <a:t>6</a:t>
            </a:fld>
            <a:endParaRPr lang="en-US"/>
          </a:p>
        </p:txBody>
      </p:sp>
    </p:spTree>
    <p:extLst>
      <p:ext uri="{BB962C8B-B14F-4D97-AF65-F5344CB8AC3E}">
        <p14:creationId xmlns:p14="http://schemas.microsoft.com/office/powerpoint/2010/main" val="1674749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4G LTE consists two major components: RAN and CN.</a:t>
            </a:r>
          </a:p>
          <a:p>
            <a:endParaRPr lang="en-US" dirty="0"/>
          </a:p>
          <a:p>
            <a:r>
              <a:rPr lang="en-US" dirty="0"/>
              <a:t>RAN offers various radio specifications to the diversified IoT devices (car connected devices, smart meters, etc.)</a:t>
            </a:r>
          </a:p>
          <a:p>
            <a:r>
              <a:rPr lang="en-US" dirty="0"/>
              <a:t>Core Network has three planes, which are Management plane, Control plane, and Data plane.</a:t>
            </a:r>
          </a:p>
        </p:txBody>
      </p:sp>
      <p:sp>
        <p:nvSpPr>
          <p:cNvPr id="4" name="Slide Number Placeholder 3"/>
          <p:cNvSpPr>
            <a:spLocks noGrp="1"/>
          </p:cNvSpPr>
          <p:nvPr>
            <p:ph type="sldNum" sz="quarter" idx="10"/>
          </p:nvPr>
        </p:nvSpPr>
        <p:spPr/>
        <p:txBody>
          <a:bodyPr/>
          <a:lstStyle/>
          <a:p>
            <a:fld id="{CFA61009-2873-4FE4-977F-6BFB280B0D12}" type="slidenum">
              <a:rPr lang="en-US" smtClean="0"/>
              <a:t>7</a:t>
            </a:fld>
            <a:endParaRPr lang="en-US"/>
          </a:p>
        </p:txBody>
      </p:sp>
    </p:spTree>
    <p:extLst>
      <p:ext uri="{BB962C8B-B14F-4D97-AF65-F5344CB8AC3E}">
        <p14:creationId xmlns:p14="http://schemas.microsoft.com/office/powerpoint/2010/main" val="53190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Charging Gateway Function and Billing System are used to account for the service amounts consumed by mobile devices and generate their bills. Traffic is reported by 4g gateways</a:t>
            </a:r>
          </a:p>
        </p:txBody>
      </p:sp>
      <p:sp>
        <p:nvSpPr>
          <p:cNvPr id="4" name="Slide Number Placeholder 3"/>
          <p:cNvSpPr>
            <a:spLocks noGrp="1"/>
          </p:cNvSpPr>
          <p:nvPr>
            <p:ph type="sldNum" sz="quarter" idx="10"/>
          </p:nvPr>
        </p:nvSpPr>
        <p:spPr/>
        <p:txBody>
          <a:bodyPr/>
          <a:lstStyle/>
          <a:p>
            <a:fld id="{CFA61009-2873-4FE4-977F-6BFB280B0D12}" type="slidenum">
              <a:rPr lang="en-US" smtClean="0"/>
              <a:t>8</a:t>
            </a:fld>
            <a:endParaRPr lang="en-US"/>
          </a:p>
        </p:txBody>
      </p:sp>
    </p:spTree>
    <p:extLst>
      <p:ext uri="{BB962C8B-B14F-4D97-AF65-F5344CB8AC3E}">
        <p14:creationId xmlns:p14="http://schemas.microsoft.com/office/powerpoint/2010/main" val="150698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HSS records the IoT devices’ services. </a:t>
            </a:r>
          </a:p>
          <a:p>
            <a:r>
              <a:rPr lang="en-US" dirty="0"/>
              <a:t>MME administrates mobility, authentication, and resource reservation</a:t>
            </a:r>
          </a:p>
        </p:txBody>
      </p:sp>
      <p:sp>
        <p:nvSpPr>
          <p:cNvPr id="4" name="Slide Number Placeholder 3"/>
          <p:cNvSpPr>
            <a:spLocks noGrp="1"/>
          </p:cNvSpPr>
          <p:nvPr>
            <p:ph type="sldNum" sz="quarter" idx="10"/>
          </p:nvPr>
        </p:nvSpPr>
        <p:spPr/>
        <p:txBody>
          <a:bodyPr/>
          <a:lstStyle/>
          <a:p>
            <a:fld id="{CFA61009-2873-4FE4-977F-6BFB280B0D12}" type="slidenum">
              <a:rPr lang="en-US" smtClean="0"/>
              <a:t>9</a:t>
            </a:fld>
            <a:endParaRPr lang="en-US"/>
          </a:p>
        </p:txBody>
      </p:sp>
    </p:spTree>
    <p:extLst>
      <p:ext uri="{BB962C8B-B14F-4D97-AF65-F5344CB8AC3E}">
        <p14:creationId xmlns:p14="http://schemas.microsoft.com/office/powerpoint/2010/main" val="347827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ECA7-AC95-4B0E-A1C2-70B71CA59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81861-F5F7-465A-BD93-DDD94EF69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4C551F-13D0-4CFD-AFA3-702F1408ECC4}"/>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D1E2BBA8-491A-4725-B00A-5E9D365A5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41CB9-8686-4014-B004-673E1ECD63F0}"/>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50676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EDAC-FD26-494D-B96A-A9EB985C4C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34490E-97C4-44FA-B096-DBE0C1B7B6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4880F-3A3F-44E4-B57C-8EF91619C121}"/>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688FC03E-4DB8-4245-8AC9-112A205FF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1FD0C-55F1-408C-A076-99CBE52E5779}"/>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267979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3834-4A0B-4ADB-897B-6715EBD97C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01DEA-6F8A-40C5-B775-CE39AAB2A2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60D03-E001-4188-849D-E7055FBF45B4}"/>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59F31C0E-457A-400D-B4A9-6BEA1B84A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480AF-8846-44D9-A393-855053A7C2CA}"/>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33164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B899-02E4-4D02-BF1A-8D503002F2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784F-5CAB-4E7B-A9CD-18F5544B9C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0C0FE-C042-4E63-B14C-3F147BD19219}"/>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20652C71-100F-4CB5-B9F7-6738C177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204CC-6686-4354-AB6D-EAB0BC554CB4}"/>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82846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669D-880F-48EA-AE1D-DD94E8A82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76D1AF-A5BC-4845-8006-DC8CC8FAB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3C59-C879-4137-87F7-5F504081F045}"/>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7ACA6A3E-8CF6-46AE-B6B8-498A06789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83FEA-8CD0-4B64-8AE8-E73CFF53DD92}"/>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79199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733A-E128-4676-9A65-70B2341FD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91750D-F0E3-42EF-9AA2-DAED266D5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64E3C4-F386-4FEB-ADDC-19D9FBB07B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FC281E-9053-4B08-8162-B4D940D7732E}"/>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6" name="Footer Placeholder 5">
            <a:extLst>
              <a:ext uri="{FF2B5EF4-FFF2-40B4-BE49-F238E27FC236}">
                <a16:creationId xmlns:a16="http://schemas.microsoft.com/office/drawing/2014/main" id="{7BFDB68B-6103-4EA8-BF5A-B4D41A2B2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80CBE-0CB6-4373-B26B-616D88908E70}"/>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26859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F939-F60F-48EB-87CF-D301FC4CBA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1A58C9-D541-41E0-8B44-06A6B6F88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00842D2-F3E8-4A56-AF96-81D7267E9C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EA1E91-F982-40FD-9A2E-198D1D17A0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D94B6A-39D3-4EA3-8882-C70D42849D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6C5B-45FE-414C-942F-5875618956BA}"/>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8" name="Footer Placeholder 7">
            <a:extLst>
              <a:ext uri="{FF2B5EF4-FFF2-40B4-BE49-F238E27FC236}">
                <a16:creationId xmlns:a16="http://schemas.microsoft.com/office/drawing/2014/main" id="{6D9B5C0A-65B1-4422-9B15-BFAD4115BB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ADF779-F300-4631-97D8-84D1B78502E0}"/>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773576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B42-5862-406B-9C74-6E77BF8984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CE2231-CB00-4FA9-B7ED-A4F3507C4A57}"/>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4" name="Footer Placeholder 3">
            <a:extLst>
              <a:ext uri="{FF2B5EF4-FFF2-40B4-BE49-F238E27FC236}">
                <a16:creationId xmlns:a16="http://schemas.microsoft.com/office/drawing/2014/main" id="{1D56B94F-A40F-46C3-A891-33F7751A1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814207-BC45-4E14-84F8-6D2BF62EF8EE}"/>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127975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24229-86B0-4FBB-8993-BBCDEA37BE84}"/>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3" name="Footer Placeholder 2">
            <a:extLst>
              <a:ext uri="{FF2B5EF4-FFF2-40B4-BE49-F238E27FC236}">
                <a16:creationId xmlns:a16="http://schemas.microsoft.com/office/drawing/2014/main" id="{710241AF-C542-4109-947A-BE159C7495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B04B8B-8627-4938-B4E4-49A711A8B37C}"/>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3127401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A297-0CED-4A2F-A068-37C2CC390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5A8BFF-4854-4E6C-96B9-DDD1A39B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ABFF0E-9076-4C52-B677-2B26C3F81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930262-774A-4D2B-AE6D-EE20C5747F7B}"/>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6" name="Footer Placeholder 5">
            <a:extLst>
              <a:ext uri="{FF2B5EF4-FFF2-40B4-BE49-F238E27FC236}">
                <a16:creationId xmlns:a16="http://schemas.microsoft.com/office/drawing/2014/main" id="{F7C9052F-F5BF-49BF-82B7-1CD396B01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77790-CDE8-4DBF-B055-FEAEFAD15E45}"/>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50684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17ED-26BD-44C1-A6B5-59B5727CD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ECFC3F-1FC8-4AE9-8375-D5FE96FDC6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DD07E5-FEF6-4354-AD1F-88BFE35B7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6FB948-7BA0-4801-B5F0-D10E13566454}"/>
              </a:ext>
            </a:extLst>
          </p:cNvPr>
          <p:cNvSpPr>
            <a:spLocks noGrp="1"/>
          </p:cNvSpPr>
          <p:nvPr>
            <p:ph type="dt" sz="half" idx="10"/>
          </p:nvPr>
        </p:nvSpPr>
        <p:spPr/>
        <p:txBody>
          <a:bodyPr/>
          <a:lstStyle/>
          <a:p>
            <a:fld id="{FC9C9289-ABFB-4D69-AD01-EB38B3D32D0A}" type="datetimeFigureOut">
              <a:rPr lang="en-US" smtClean="0"/>
              <a:t>5/21/2018</a:t>
            </a:fld>
            <a:endParaRPr lang="en-US"/>
          </a:p>
        </p:txBody>
      </p:sp>
      <p:sp>
        <p:nvSpPr>
          <p:cNvPr id="6" name="Footer Placeholder 5">
            <a:extLst>
              <a:ext uri="{FF2B5EF4-FFF2-40B4-BE49-F238E27FC236}">
                <a16:creationId xmlns:a16="http://schemas.microsoft.com/office/drawing/2014/main" id="{96441366-2390-45BF-8D12-A8CEA5908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326DD-762A-4912-B33B-19410EEB8972}"/>
              </a:ext>
            </a:extLst>
          </p:cNvPr>
          <p:cNvSpPr>
            <a:spLocks noGrp="1"/>
          </p:cNvSpPr>
          <p:nvPr>
            <p:ph type="sldNum" sz="quarter" idx="12"/>
          </p:nvPr>
        </p:nvSpPr>
        <p:spPr/>
        <p:txBody>
          <a:bodyPr/>
          <a:lstStyle/>
          <a:p>
            <a:fld id="{65CF3B22-D342-4A92-99A3-F9DAC5D43710}" type="slidenum">
              <a:rPr lang="en-US" smtClean="0"/>
              <a:t>‹#›</a:t>
            </a:fld>
            <a:endParaRPr lang="en-US"/>
          </a:p>
        </p:txBody>
      </p:sp>
    </p:spTree>
    <p:extLst>
      <p:ext uri="{BB962C8B-B14F-4D97-AF65-F5344CB8AC3E}">
        <p14:creationId xmlns:p14="http://schemas.microsoft.com/office/powerpoint/2010/main" val="12725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AA8D7-6D0A-4928-9F39-8DB0F0B316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B2064-8136-47FC-B181-3FA41343C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DB4F1-7A34-4B9D-AE3A-677DDBBF1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9289-ABFB-4D69-AD01-EB38B3D32D0A}" type="datetimeFigureOut">
              <a:rPr lang="en-US" smtClean="0"/>
              <a:t>5/21/2018</a:t>
            </a:fld>
            <a:endParaRPr lang="en-US"/>
          </a:p>
        </p:txBody>
      </p:sp>
      <p:sp>
        <p:nvSpPr>
          <p:cNvPr id="5" name="Footer Placeholder 4">
            <a:extLst>
              <a:ext uri="{FF2B5EF4-FFF2-40B4-BE49-F238E27FC236}">
                <a16:creationId xmlns:a16="http://schemas.microsoft.com/office/drawing/2014/main" id="{FCF055F9-5C73-490C-9FB8-CFD8ADA2B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970B59-A5C0-4B86-9054-345195FF5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F3B22-D342-4A92-99A3-F9DAC5D43710}" type="slidenum">
              <a:rPr lang="en-US" smtClean="0"/>
              <a:t>‹#›</a:t>
            </a:fld>
            <a:endParaRPr lang="en-US"/>
          </a:p>
        </p:txBody>
      </p:sp>
    </p:spTree>
    <p:extLst>
      <p:ext uri="{BB962C8B-B14F-4D97-AF65-F5344CB8AC3E}">
        <p14:creationId xmlns:p14="http://schemas.microsoft.com/office/powerpoint/2010/main" val="574313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0517-87D1-451E-83AA-C9AE622FCAF1}"/>
              </a:ext>
            </a:extLst>
          </p:cNvPr>
          <p:cNvSpPr>
            <a:spLocks noGrp="1"/>
          </p:cNvSpPr>
          <p:nvPr>
            <p:ph type="ctrTitle"/>
          </p:nvPr>
        </p:nvSpPr>
        <p:spPr>
          <a:xfrm>
            <a:off x="390889" y="1041400"/>
            <a:ext cx="11342748" cy="2387600"/>
          </a:xfrm>
        </p:spPr>
        <p:txBody>
          <a:bodyPr>
            <a:normAutofit fontScale="90000"/>
          </a:bodyPr>
          <a:lstStyle/>
          <a:p>
            <a:r>
              <a:rPr lang="en-US" dirty="0"/>
              <a:t>How Voice Service Threatens Cellular-Connected IoT Devices in the Operational 4G LTE Networks</a:t>
            </a:r>
          </a:p>
        </p:txBody>
      </p:sp>
      <p:sp>
        <p:nvSpPr>
          <p:cNvPr id="3" name="Subtitle 2">
            <a:extLst>
              <a:ext uri="{FF2B5EF4-FFF2-40B4-BE49-F238E27FC236}">
                <a16:creationId xmlns:a16="http://schemas.microsoft.com/office/drawing/2014/main" id="{141ECF76-C4D4-4850-B86C-5A01574F56A1}"/>
              </a:ext>
            </a:extLst>
          </p:cNvPr>
          <p:cNvSpPr>
            <a:spLocks noGrp="1"/>
          </p:cNvSpPr>
          <p:nvPr>
            <p:ph type="subTitle" idx="1"/>
          </p:nvPr>
        </p:nvSpPr>
        <p:spPr>
          <a:xfrm>
            <a:off x="1524000" y="3517195"/>
            <a:ext cx="9144000" cy="1655762"/>
          </a:xfrm>
        </p:spPr>
        <p:txBody>
          <a:bodyPr/>
          <a:lstStyle/>
          <a:p>
            <a:r>
              <a:rPr lang="en-US" dirty="0"/>
              <a:t>Tian Xie</a:t>
            </a:r>
            <a:r>
              <a:rPr lang="en-US" baseline="30000" dirty="0"/>
              <a:t>1</a:t>
            </a:r>
            <a:r>
              <a:rPr lang="en-US" dirty="0"/>
              <a:t>, Chi-Yu Li</a:t>
            </a:r>
            <a:r>
              <a:rPr lang="en-US" baseline="30000" dirty="0"/>
              <a:t>2</a:t>
            </a:r>
            <a:r>
              <a:rPr lang="en-US" dirty="0"/>
              <a:t>, </a:t>
            </a:r>
            <a:r>
              <a:rPr lang="en-US" dirty="0" err="1"/>
              <a:t>Jiliang</a:t>
            </a:r>
            <a:r>
              <a:rPr lang="en-US" dirty="0"/>
              <a:t> Tang</a:t>
            </a:r>
            <a:r>
              <a:rPr lang="en-US" baseline="30000" dirty="0"/>
              <a:t>1</a:t>
            </a:r>
            <a:r>
              <a:rPr lang="en-US" dirty="0"/>
              <a:t>, Guan-Hua Tu</a:t>
            </a:r>
            <a:r>
              <a:rPr lang="en-US" baseline="30000" dirty="0"/>
              <a:t>1</a:t>
            </a:r>
            <a:endParaRPr lang="en-US" dirty="0"/>
          </a:p>
          <a:p>
            <a:r>
              <a:rPr lang="en-US" baseline="30000" dirty="0"/>
              <a:t>1</a:t>
            </a:r>
            <a:r>
              <a:rPr lang="en-US" dirty="0"/>
              <a:t>Michigan State University</a:t>
            </a:r>
          </a:p>
          <a:p>
            <a:r>
              <a:rPr lang="en-US" baseline="30000" dirty="0"/>
              <a:t>2</a:t>
            </a:r>
            <a:r>
              <a:rPr lang="en-US" dirty="0"/>
              <a:t>National </a:t>
            </a:r>
            <a:r>
              <a:rPr lang="en-US" dirty="0" err="1"/>
              <a:t>Chiao</a:t>
            </a:r>
            <a:r>
              <a:rPr lang="en-US" dirty="0"/>
              <a:t> Tung University</a:t>
            </a:r>
          </a:p>
        </p:txBody>
      </p:sp>
      <p:pic>
        <p:nvPicPr>
          <p:cNvPr id="5" name="Picture 4">
            <a:extLst>
              <a:ext uri="{FF2B5EF4-FFF2-40B4-BE49-F238E27FC236}">
                <a16:creationId xmlns:a16="http://schemas.microsoft.com/office/drawing/2014/main" id="{2EA7CCA6-3F2F-45EF-8FCB-18DAF3026E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92" y="4948928"/>
            <a:ext cx="1760834" cy="1760834"/>
          </a:xfrm>
          <a:prstGeom prst="rect">
            <a:avLst/>
          </a:prstGeom>
        </p:spPr>
      </p:pic>
      <p:pic>
        <p:nvPicPr>
          <p:cNvPr id="7" name="Picture 6">
            <a:extLst>
              <a:ext uri="{FF2B5EF4-FFF2-40B4-BE49-F238E27FC236}">
                <a16:creationId xmlns:a16="http://schemas.microsoft.com/office/drawing/2014/main" id="{14DF1E96-22D8-4D45-B5DC-EFA7DB28C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876" y="4948928"/>
            <a:ext cx="1760834" cy="1760834"/>
          </a:xfrm>
          <a:prstGeom prst="rect">
            <a:avLst/>
          </a:prstGeom>
        </p:spPr>
      </p:pic>
    </p:spTree>
    <p:extLst>
      <p:ext uri="{BB962C8B-B14F-4D97-AF65-F5344CB8AC3E}">
        <p14:creationId xmlns:p14="http://schemas.microsoft.com/office/powerpoint/2010/main" val="271346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AFB6-9DFF-438E-8A0A-F1015E7E5857}"/>
              </a:ext>
            </a:extLst>
          </p:cNvPr>
          <p:cNvSpPr>
            <a:spLocks noGrp="1"/>
          </p:cNvSpPr>
          <p:nvPr>
            <p:ph type="title"/>
          </p:nvPr>
        </p:nvSpPr>
        <p:spPr/>
        <p:txBody>
          <a:bodyPr/>
          <a:lstStyle/>
          <a:p>
            <a:r>
              <a:rPr lang="en-US" dirty="0"/>
              <a:t>4G LTE Network Architecture for Cellular IoT</a:t>
            </a:r>
          </a:p>
        </p:txBody>
      </p:sp>
      <p:sp>
        <p:nvSpPr>
          <p:cNvPr id="3" name="Content Placeholder 2">
            <a:extLst>
              <a:ext uri="{FF2B5EF4-FFF2-40B4-BE49-F238E27FC236}">
                <a16:creationId xmlns:a16="http://schemas.microsoft.com/office/drawing/2014/main" id="{FBD06AEB-AA8C-478F-91E9-5F12BEF99E43}"/>
              </a:ext>
            </a:extLst>
          </p:cNvPr>
          <p:cNvSpPr>
            <a:spLocks noGrp="1"/>
          </p:cNvSpPr>
          <p:nvPr>
            <p:ph idx="1"/>
          </p:nvPr>
        </p:nvSpPr>
        <p:spPr>
          <a:xfrm>
            <a:off x="270934" y="1825625"/>
            <a:ext cx="2794000" cy="4351338"/>
          </a:xfrm>
        </p:spPr>
        <p:txBody>
          <a:bodyPr/>
          <a:lstStyle/>
          <a:p>
            <a:r>
              <a:rPr lang="en-US" dirty="0"/>
              <a:t>Data plane</a:t>
            </a:r>
          </a:p>
          <a:p>
            <a:pPr lvl="1"/>
            <a:r>
              <a:rPr lang="en-US" dirty="0"/>
              <a:t>CN connects RAN, IMS, and Internet</a:t>
            </a:r>
          </a:p>
        </p:txBody>
      </p:sp>
      <p:pic>
        <p:nvPicPr>
          <p:cNvPr id="4" name="Picture 3">
            <a:extLst>
              <a:ext uri="{FF2B5EF4-FFF2-40B4-BE49-F238E27FC236}">
                <a16:creationId xmlns:a16="http://schemas.microsoft.com/office/drawing/2014/main" id="{526C11D8-ACB2-49AD-8170-A39F14035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07" y="1587741"/>
            <a:ext cx="8933118" cy="4208355"/>
          </a:xfrm>
          <a:prstGeom prst="rect">
            <a:avLst/>
          </a:prstGeom>
        </p:spPr>
      </p:pic>
      <p:sp>
        <p:nvSpPr>
          <p:cNvPr id="5" name="Rectangle 4">
            <a:extLst>
              <a:ext uri="{FF2B5EF4-FFF2-40B4-BE49-F238E27FC236}">
                <a16:creationId xmlns:a16="http://schemas.microsoft.com/office/drawing/2014/main" id="{A2B23096-6D18-402C-BD32-EE0780D9D678}"/>
              </a:ext>
            </a:extLst>
          </p:cNvPr>
          <p:cNvSpPr/>
          <p:nvPr/>
        </p:nvSpPr>
        <p:spPr>
          <a:xfrm>
            <a:off x="6620934" y="2206337"/>
            <a:ext cx="1447800"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13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81E8-C6DF-45A7-B550-5BBB2163659E}"/>
              </a:ext>
            </a:extLst>
          </p:cNvPr>
          <p:cNvSpPr>
            <a:spLocks noGrp="1"/>
          </p:cNvSpPr>
          <p:nvPr>
            <p:ph type="title"/>
          </p:nvPr>
        </p:nvSpPr>
        <p:spPr/>
        <p:txBody>
          <a:bodyPr/>
          <a:lstStyle/>
          <a:p>
            <a:r>
              <a:rPr lang="en-US" dirty="0"/>
              <a:t>Cellular IoT Technologies in 4G LTE</a:t>
            </a:r>
          </a:p>
        </p:txBody>
      </p:sp>
      <p:pic>
        <p:nvPicPr>
          <p:cNvPr id="4" name="Content Placeholder 3">
            <a:extLst>
              <a:ext uri="{FF2B5EF4-FFF2-40B4-BE49-F238E27FC236}">
                <a16:creationId xmlns:a16="http://schemas.microsoft.com/office/drawing/2014/main" id="{41E89E1F-0524-4ACF-BD7E-99FA65AD80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0563" y="2307652"/>
            <a:ext cx="10515600" cy="2697084"/>
          </a:xfrm>
          <a:prstGeom prst="rect">
            <a:avLst/>
          </a:prstGeom>
        </p:spPr>
      </p:pic>
      <p:sp>
        <p:nvSpPr>
          <p:cNvPr id="5" name="Rectangle 4">
            <a:extLst>
              <a:ext uri="{FF2B5EF4-FFF2-40B4-BE49-F238E27FC236}">
                <a16:creationId xmlns:a16="http://schemas.microsoft.com/office/drawing/2014/main" id="{6DF81DF4-45FD-433B-BE42-72C3DE6444C1}"/>
              </a:ext>
            </a:extLst>
          </p:cNvPr>
          <p:cNvSpPr/>
          <p:nvPr/>
        </p:nvSpPr>
        <p:spPr>
          <a:xfrm>
            <a:off x="5948363" y="5593293"/>
            <a:ext cx="269303" cy="195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2EEA28-18E6-45F0-8E6B-A4A05423C5C8}"/>
              </a:ext>
            </a:extLst>
          </p:cNvPr>
          <p:cNvSpPr/>
          <p:nvPr/>
        </p:nvSpPr>
        <p:spPr>
          <a:xfrm>
            <a:off x="7657084" y="5580871"/>
            <a:ext cx="351854" cy="183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F35DAE-E9D5-463A-87A5-84C866BC3930}"/>
              </a:ext>
            </a:extLst>
          </p:cNvPr>
          <p:cNvSpPr/>
          <p:nvPr/>
        </p:nvSpPr>
        <p:spPr>
          <a:xfrm>
            <a:off x="9200134" y="5580871"/>
            <a:ext cx="351854" cy="183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06A606-1E0C-4A2B-888F-127A7B499D3C}"/>
              </a:ext>
            </a:extLst>
          </p:cNvPr>
          <p:cNvSpPr/>
          <p:nvPr/>
        </p:nvSpPr>
        <p:spPr>
          <a:xfrm>
            <a:off x="10784459" y="5593293"/>
            <a:ext cx="351854" cy="183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A41D49D-998B-4A99-8411-54E352FB26CB}"/>
              </a:ext>
            </a:extLst>
          </p:cNvPr>
          <p:cNvSpPr txBox="1">
            <a:spLocks/>
          </p:cNvSpPr>
          <p:nvPr/>
        </p:nvSpPr>
        <p:spPr>
          <a:xfrm>
            <a:off x="711200" y="1439206"/>
            <a:ext cx="10769600" cy="1989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Various network specifications in the 4G LTE network for diverse demands from IoT services</a:t>
            </a:r>
          </a:p>
        </p:txBody>
      </p:sp>
      <p:sp>
        <p:nvSpPr>
          <p:cNvPr id="11" name="Arrow: Down 10">
            <a:extLst>
              <a:ext uri="{FF2B5EF4-FFF2-40B4-BE49-F238E27FC236}">
                <a16:creationId xmlns:a16="http://schemas.microsoft.com/office/drawing/2014/main" id="{9FBBC94C-883E-42D4-847D-560E9FEB52F5}"/>
              </a:ext>
            </a:extLst>
          </p:cNvPr>
          <p:cNvSpPr/>
          <p:nvPr/>
        </p:nvSpPr>
        <p:spPr>
          <a:xfrm rot="1743712">
            <a:off x="3713108" y="4859990"/>
            <a:ext cx="228536" cy="7100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332B0F9-EC9F-48F1-A505-DC62C72559BA}"/>
              </a:ext>
            </a:extLst>
          </p:cNvPr>
          <p:cNvSpPr txBox="1"/>
          <p:nvPr/>
        </p:nvSpPr>
        <p:spPr>
          <a:xfrm>
            <a:off x="2601126" y="5454395"/>
            <a:ext cx="1907819" cy="461665"/>
          </a:xfrm>
          <a:prstGeom prst="rect">
            <a:avLst/>
          </a:prstGeom>
          <a:noFill/>
        </p:spPr>
        <p:txBody>
          <a:bodyPr wrap="square" rtlCol="0">
            <a:spAutoFit/>
          </a:bodyPr>
          <a:lstStyle/>
          <a:p>
            <a:r>
              <a:rPr lang="en-US" sz="2400" dirty="0"/>
              <a:t>Widely used</a:t>
            </a:r>
          </a:p>
        </p:txBody>
      </p:sp>
      <p:sp>
        <p:nvSpPr>
          <p:cNvPr id="13" name="Arrow: Down 12">
            <a:extLst>
              <a:ext uri="{FF2B5EF4-FFF2-40B4-BE49-F238E27FC236}">
                <a16:creationId xmlns:a16="http://schemas.microsoft.com/office/drawing/2014/main" id="{9F7CD70E-D99A-402F-9E5B-F5CFC2B3BE54}"/>
              </a:ext>
            </a:extLst>
          </p:cNvPr>
          <p:cNvSpPr/>
          <p:nvPr/>
        </p:nvSpPr>
        <p:spPr>
          <a:xfrm rot="18512879">
            <a:off x="6172185" y="4743883"/>
            <a:ext cx="297681" cy="107870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1E5B545E-53E4-48A5-BE10-DD576BEAC99B}"/>
              </a:ext>
            </a:extLst>
          </p:cNvPr>
          <p:cNvSpPr/>
          <p:nvPr/>
        </p:nvSpPr>
        <p:spPr>
          <a:xfrm rot="2933202">
            <a:off x="8012470" y="4729609"/>
            <a:ext cx="297681" cy="107870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7C08EB-C6C3-438E-8773-93C6A9583BA4}"/>
              </a:ext>
            </a:extLst>
          </p:cNvPr>
          <p:cNvSpPr txBox="1"/>
          <p:nvPr/>
        </p:nvSpPr>
        <p:spPr>
          <a:xfrm>
            <a:off x="6805084" y="5454395"/>
            <a:ext cx="1938308" cy="830997"/>
          </a:xfrm>
          <a:prstGeom prst="rect">
            <a:avLst/>
          </a:prstGeom>
          <a:noFill/>
        </p:spPr>
        <p:txBody>
          <a:bodyPr wrap="square" rtlCol="0">
            <a:spAutoFit/>
          </a:bodyPr>
          <a:lstStyle/>
          <a:p>
            <a:r>
              <a:rPr lang="en-US" sz="2400" dirty="0"/>
              <a:t>Newly launched</a:t>
            </a:r>
          </a:p>
        </p:txBody>
      </p:sp>
    </p:spTree>
    <p:extLst>
      <p:ext uri="{BB962C8B-B14F-4D97-AF65-F5344CB8AC3E}">
        <p14:creationId xmlns:p14="http://schemas.microsoft.com/office/powerpoint/2010/main" val="308706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2" grpId="0"/>
      <p:bldP spid="13" grpId="0" animBg="1"/>
      <p:bldP spid="15"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E3A4-4D3A-424A-8862-907BB6EF445F}"/>
              </a:ext>
            </a:extLst>
          </p:cNvPr>
          <p:cNvSpPr>
            <a:spLocks noGrp="1"/>
          </p:cNvSpPr>
          <p:nvPr>
            <p:ph type="title"/>
          </p:nvPr>
        </p:nvSpPr>
        <p:spPr/>
        <p:txBody>
          <a:bodyPr/>
          <a:lstStyle/>
          <a:p>
            <a:r>
              <a:rPr lang="en-US" b="1" dirty="0"/>
              <a:t>Vulnerability</a:t>
            </a:r>
            <a:endParaRPr lang="en-US" dirty="0"/>
          </a:p>
        </p:txBody>
      </p:sp>
      <p:sp>
        <p:nvSpPr>
          <p:cNvPr id="3" name="Content Placeholder 2">
            <a:extLst>
              <a:ext uri="{FF2B5EF4-FFF2-40B4-BE49-F238E27FC236}">
                <a16:creationId xmlns:a16="http://schemas.microsoft.com/office/drawing/2014/main" id="{1E6359A8-9318-40F2-B257-1C70B5F45192}"/>
              </a:ext>
            </a:extLst>
          </p:cNvPr>
          <p:cNvSpPr>
            <a:spLocks noGrp="1"/>
          </p:cNvSpPr>
          <p:nvPr>
            <p:ph idx="1"/>
          </p:nvPr>
        </p:nvSpPr>
        <p:spPr>
          <a:xfrm>
            <a:off x="838200" y="1825625"/>
            <a:ext cx="10515600" cy="612775"/>
          </a:xfrm>
        </p:spPr>
        <p:txBody>
          <a:bodyPr/>
          <a:lstStyle/>
          <a:p>
            <a:r>
              <a:rPr lang="en-US" dirty="0"/>
              <a:t>Conventional charging function operates on a per-bearer basis.</a:t>
            </a:r>
          </a:p>
        </p:txBody>
      </p:sp>
      <p:pic>
        <p:nvPicPr>
          <p:cNvPr id="4" name="Picture 364" descr="iphone_stylized_small">
            <a:extLst>
              <a:ext uri="{FF2B5EF4-FFF2-40B4-BE49-F238E27FC236}">
                <a16:creationId xmlns:a16="http://schemas.microsoft.com/office/drawing/2014/main" id="{2A59C7EA-DF73-46E4-A2C0-333527928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95" y="3282266"/>
            <a:ext cx="661506" cy="1096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66">
            <a:extLst>
              <a:ext uri="{FF2B5EF4-FFF2-40B4-BE49-F238E27FC236}">
                <a16:creationId xmlns:a16="http://schemas.microsoft.com/office/drawing/2014/main" id="{C4A8691D-CA6F-461A-9340-560AAB1DE73B}"/>
              </a:ext>
            </a:extLst>
          </p:cNvPr>
          <p:cNvCxnSpPr>
            <a:cxnSpLocks/>
          </p:cNvCxnSpPr>
          <p:nvPr/>
        </p:nvCxnSpPr>
        <p:spPr>
          <a:xfrm flipV="1">
            <a:off x="1798021" y="3454277"/>
            <a:ext cx="1791848" cy="1"/>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66">
            <a:extLst>
              <a:ext uri="{FF2B5EF4-FFF2-40B4-BE49-F238E27FC236}">
                <a16:creationId xmlns:a16="http://schemas.microsoft.com/office/drawing/2014/main" id="{2690EB9F-21D3-4B72-803C-504F8D0E57B9}"/>
              </a:ext>
            </a:extLst>
          </p:cNvPr>
          <p:cNvCxnSpPr>
            <a:cxnSpLocks/>
          </p:cNvCxnSpPr>
          <p:nvPr/>
        </p:nvCxnSpPr>
        <p:spPr>
          <a:xfrm>
            <a:off x="1798021" y="4123145"/>
            <a:ext cx="1659662" cy="0"/>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56F6084-8EEB-41D2-BE1D-CF5573FDB952}"/>
              </a:ext>
            </a:extLst>
          </p:cNvPr>
          <p:cNvSpPr txBox="1"/>
          <p:nvPr/>
        </p:nvSpPr>
        <p:spPr>
          <a:xfrm>
            <a:off x="1828800" y="2998054"/>
            <a:ext cx="1727201" cy="400110"/>
          </a:xfrm>
          <a:prstGeom prst="rect">
            <a:avLst/>
          </a:prstGeom>
          <a:noFill/>
        </p:spPr>
        <p:txBody>
          <a:bodyPr wrap="square" rtlCol="0">
            <a:spAutoFit/>
          </a:bodyPr>
          <a:lstStyle/>
          <a:p>
            <a:r>
              <a:rPr lang="en-US" sz="2000" dirty="0"/>
              <a:t>VoLTE voice</a:t>
            </a:r>
          </a:p>
        </p:txBody>
      </p:sp>
      <p:sp>
        <p:nvSpPr>
          <p:cNvPr id="20" name="TextBox 19">
            <a:extLst>
              <a:ext uri="{FF2B5EF4-FFF2-40B4-BE49-F238E27FC236}">
                <a16:creationId xmlns:a16="http://schemas.microsoft.com/office/drawing/2014/main" id="{FF7E1A9B-A721-4316-871E-75A5DFD95B00}"/>
              </a:ext>
            </a:extLst>
          </p:cNvPr>
          <p:cNvSpPr txBox="1"/>
          <p:nvPr/>
        </p:nvSpPr>
        <p:spPr>
          <a:xfrm>
            <a:off x="1828800" y="4178571"/>
            <a:ext cx="1727201" cy="707886"/>
          </a:xfrm>
          <a:prstGeom prst="rect">
            <a:avLst/>
          </a:prstGeom>
          <a:noFill/>
        </p:spPr>
        <p:txBody>
          <a:bodyPr wrap="square" rtlCol="0">
            <a:spAutoFit/>
          </a:bodyPr>
          <a:lstStyle/>
          <a:p>
            <a:r>
              <a:rPr lang="en-US" sz="2000" dirty="0"/>
              <a:t>Mobile data services</a:t>
            </a:r>
          </a:p>
        </p:txBody>
      </p:sp>
      <p:sp>
        <p:nvSpPr>
          <p:cNvPr id="21" name="Rectangle 20">
            <a:extLst>
              <a:ext uri="{FF2B5EF4-FFF2-40B4-BE49-F238E27FC236}">
                <a16:creationId xmlns:a16="http://schemas.microsoft.com/office/drawing/2014/main" id="{B0E05D75-5CA7-4244-990F-B17A45E73DD0}"/>
              </a:ext>
            </a:extLst>
          </p:cNvPr>
          <p:cNvSpPr/>
          <p:nvPr/>
        </p:nvSpPr>
        <p:spPr>
          <a:xfrm>
            <a:off x="3457682" y="3370101"/>
            <a:ext cx="1791847" cy="955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 Gateway</a:t>
            </a:r>
          </a:p>
        </p:txBody>
      </p:sp>
      <p:pic>
        <p:nvPicPr>
          <p:cNvPr id="23" name="Picture 22">
            <a:extLst>
              <a:ext uri="{FF2B5EF4-FFF2-40B4-BE49-F238E27FC236}">
                <a16:creationId xmlns:a16="http://schemas.microsoft.com/office/drawing/2014/main" id="{D4CD5FE3-979D-4E36-B810-A329E656C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331" y="3131281"/>
            <a:ext cx="1197770" cy="1704519"/>
          </a:xfrm>
          <a:prstGeom prst="rect">
            <a:avLst/>
          </a:prstGeom>
        </p:spPr>
      </p:pic>
      <p:cxnSp>
        <p:nvCxnSpPr>
          <p:cNvPr id="24" name="Straight Connector 66">
            <a:extLst>
              <a:ext uri="{FF2B5EF4-FFF2-40B4-BE49-F238E27FC236}">
                <a16:creationId xmlns:a16="http://schemas.microsoft.com/office/drawing/2014/main" id="{6750FA50-305F-4717-B8D2-ECC5C3A0363B}"/>
              </a:ext>
            </a:extLst>
          </p:cNvPr>
          <p:cNvCxnSpPr>
            <a:cxnSpLocks/>
          </p:cNvCxnSpPr>
          <p:nvPr/>
        </p:nvCxnSpPr>
        <p:spPr>
          <a:xfrm flipV="1">
            <a:off x="7420179" y="3836132"/>
            <a:ext cx="1986291" cy="1"/>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A3254C67-DA85-4889-BCBE-56524657C7D6}"/>
              </a:ext>
            </a:extLst>
          </p:cNvPr>
          <p:cNvSpPr/>
          <p:nvPr/>
        </p:nvSpPr>
        <p:spPr>
          <a:xfrm>
            <a:off x="9245846" y="3398163"/>
            <a:ext cx="1760822" cy="1059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 Gateway</a:t>
            </a:r>
          </a:p>
        </p:txBody>
      </p:sp>
      <p:sp>
        <p:nvSpPr>
          <p:cNvPr id="29" name="TextBox 28">
            <a:extLst>
              <a:ext uri="{FF2B5EF4-FFF2-40B4-BE49-F238E27FC236}">
                <a16:creationId xmlns:a16="http://schemas.microsoft.com/office/drawing/2014/main" id="{B47FABAA-8EB1-434B-A54B-E99AC2D70712}"/>
              </a:ext>
            </a:extLst>
          </p:cNvPr>
          <p:cNvSpPr txBox="1"/>
          <p:nvPr/>
        </p:nvSpPr>
        <p:spPr>
          <a:xfrm>
            <a:off x="7649208" y="3902574"/>
            <a:ext cx="1528232" cy="1015663"/>
          </a:xfrm>
          <a:prstGeom prst="rect">
            <a:avLst/>
          </a:prstGeom>
          <a:noFill/>
        </p:spPr>
        <p:txBody>
          <a:bodyPr wrap="square" rtlCol="0">
            <a:spAutoFit/>
          </a:bodyPr>
          <a:lstStyle/>
          <a:p>
            <a:r>
              <a:rPr lang="en-US" sz="2000" dirty="0"/>
              <a:t>VoLTE voice &amp; mobile data services</a:t>
            </a:r>
          </a:p>
        </p:txBody>
      </p:sp>
      <p:sp>
        <p:nvSpPr>
          <p:cNvPr id="30" name="Arrow: Down 29">
            <a:extLst>
              <a:ext uri="{FF2B5EF4-FFF2-40B4-BE49-F238E27FC236}">
                <a16:creationId xmlns:a16="http://schemas.microsoft.com/office/drawing/2014/main" id="{35AAA9F4-B2E2-4D94-B722-06BE4C0C9785}"/>
              </a:ext>
            </a:extLst>
          </p:cNvPr>
          <p:cNvSpPr/>
          <p:nvPr/>
        </p:nvSpPr>
        <p:spPr>
          <a:xfrm rot="18576735">
            <a:off x="3399921" y="4515082"/>
            <a:ext cx="249280" cy="77453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4C4EBB2E-F995-4724-A295-57A61F00CEA8}"/>
              </a:ext>
            </a:extLst>
          </p:cNvPr>
          <p:cNvSpPr/>
          <p:nvPr/>
        </p:nvSpPr>
        <p:spPr>
          <a:xfrm rot="13894154">
            <a:off x="3471098" y="2556651"/>
            <a:ext cx="249280" cy="77453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8D49935-3741-46C3-AF73-496C4953A37F}"/>
              </a:ext>
            </a:extLst>
          </p:cNvPr>
          <p:cNvSpPr txBox="1"/>
          <p:nvPr/>
        </p:nvSpPr>
        <p:spPr>
          <a:xfrm>
            <a:off x="3910674" y="2298659"/>
            <a:ext cx="1727201" cy="707886"/>
          </a:xfrm>
          <a:prstGeom prst="rect">
            <a:avLst/>
          </a:prstGeom>
          <a:noFill/>
        </p:spPr>
        <p:txBody>
          <a:bodyPr wrap="square" rtlCol="0">
            <a:spAutoFit/>
          </a:bodyPr>
          <a:lstStyle/>
          <a:p>
            <a:r>
              <a:rPr lang="en-US" sz="2000" dirty="0"/>
              <a:t>Time-based charging</a:t>
            </a:r>
          </a:p>
        </p:txBody>
      </p:sp>
      <p:sp>
        <p:nvSpPr>
          <p:cNvPr id="33" name="TextBox 32">
            <a:extLst>
              <a:ext uri="{FF2B5EF4-FFF2-40B4-BE49-F238E27FC236}">
                <a16:creationId xmlns:a16="http://schemas.microsoft.com/office/drawing/2014/main" id="{67A0BD96-1B10-4847-AFA5-A1433B94F113}"/>
              </a:ext>
            </a:extLst>
          </p:cNvPr>
          <p:cNvSpPr txBox="1"/>
          <p:nvPr/>
        </p:nvSpPr>
        <p:spPr>
          <a:xfrm>
            <a:off x="3847516" y="4918237"/>
            <a:ext cx="1895999" cy="707886"/>
          </a:xfrm>
          <a:prstGeom prst="rect">
            <a:avLst/>
          </a:prstGeom>
          <a:noFill/>
        </p:spPr>
        <p:txBody>
          <a:bodyPr wrap="square" rtlCol="0">
            <a:spAutoFit/>
          </a:bodyPr>
          <a:lstStyle/>
          <a:p>
            <a:r>
              <a:rPr lang="en-US" sz="2000" dirty="0"/>
              <a:t>Volume-based charging</a:t>
            </a:r>
          </a:p>
        </p:txBody>
      </p:sp>
      <p:sp>
        <p:nvSpPr>
          <p:cNvPr id="8" name="TextBox 7">
            <a:extLst>
              <a:ext uri="{FF2B5EF4-FFF2-40B4-BE49-F238E27FC236}">
                <a16:creationId xmlns:a16="http://schemas.microsoft.com/office/drawing/2014/main" id="{576C31B7-8A97-4EA1-A22E-500AF57C78EC}"/>
              </a:ext>
            </a:extLst>
          </p:cNvPr>
          <p:cNvSpPr txBox="1"/>
          <p:nvPr/>
        </p:nvSpPr>
        <p:spPr>
          <a:xfrm>
            <a:off x="565602" y="4422681"/>
            <a:ext cx="1480009" cy="369332"/>
          </a:xfrm>
          <a:prstGeom prst="rect">
            <a:avLst/>
          </a:prstGeom>
          <a:noFill/>
        </p:spPr>
        <p:txBody>
          <a:bodyPr wrap="square" rtlCol="0">
            <a:spAutoFit/>
          </a:bodyPr>
          <a:lstStyle/>
          <a:p>
            <a:r>
              <a:rPr lang="en-US" dirty="0"/>
              <a:t>Smartphone</a:t>
            </a:r>
          </a:p>
        </p:txBody>
      </p:sp>
      <p:sp>
        <p:nvSpPr>
          <p:cNvPr id="22" name="TextBox 21">
            <a:extLst>
              <a:ext uri="{FF2B5EF4-FFF2-40B4-BE49-F238E27FC236}">
                <a16:creationId xmlns:a16="http://schemas.microsoft.com/office/drawing/2014/main" id="{8D0F288E-A6E7-4B41-8EE4-02BB3C540C3D}"/>
              </a:ext>
            </a:extLst>
          </p:cNvPr>
          <p:cNvSpPr txBox="1"/>
          <p:nvPr/>
        </p:nvSpPr>
        <p:spPr>
          <a:xfrm>
            <a:off x="6237605" y="4794250"/>
            <a:ext cx="1480009" cy="369332"/>
          </a:xfrm>
          <a:prstGeom prst="rect">
            <a:avLst/>
          </a:prstGeom>
          <a:noFill/>
        </p:spPr>
        <p:txBody>
          <a:bodyPr wrap="square" rtlCol="0">
            <a:spAutoFit/>
          </a:bodyPr>
          <a:lstStyle/>
          <a:p>
            <a:r>
              <a:rPr lang="en-US" dirty="0"/>
              <a:t>Smartwatch</a:t>
            </a:r>
          </a:p>
        </p:txBody>
      </p:sp>
    </p:spTree>
    <p:extLst>
      <p:ext uri="{BB962C8B-B14F-4D97-AF65-F5344CB8AC3E}">
        <p14:creationId xmlns:p14="http://schemas.microsoft.com/office/powerpoint/2010/main" val="29294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heel(1)">
                                      <p:cBhvr>
                                        <p:cTn id="47" dur="2000"/>
                                        <p:tgtEl>
                                          <p:spTgt spid="25"/>
                                        </p:tgtEl>
                                      </p:cBhvr>
                                    </p:animEffect>
                                  </p:childTnLst>
                                </p:cTn>
                              </p:par>
                              <p:par>
                                <p:cTn id="48" presetID="21" presetClass="entr" presetSubtype="1"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heel(1)">
                                      <p:cBhvr>
                                        <p:cTn id="50" dur="20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heel(1)">
                                      <p:cBhvr>
                                        <p:cTn id="6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5" grpId="0" animBg="1"/>
      <p:bldP spid="29" grpId="0"/>
      <p:bldP spid="30" grpId="0" animBg="1"/>
      <p:bldP spid="31" grpId="0" animBg="1"/>
      <p:bldP spid="32" grpId="0"/>
      <p:bldP spid="33"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5C09-AB02-44C0-B093-7BAFA07339CF}"/>
              </a:ext>
            </a:extLst>
          </p:cNvPr>
          <p:cNvSpPr>
            <a:spLocks noGrp="1"/>
          </p:cNvSpPr>
          <p:nvPr>
            <p:ph type="title"/>
          </p:nvPr>
        </p:nvSpPr>
        <p:spPr/>
        <p:txBody>
          <a:bodyPr/>
          <a:lstStyle/>
          <a:p>
            <a:r>
              <a:rPr lang="en-US" dirty="0"/>
              <a:t>Improper IoT Service Charging Function</a:t>
            </a:r>
          </a:p>
        </p:txBody>
      </p:sp>
      <p:sp>
        <p:nvSpPr>
          <p:cNvPr id="3" name="Content Placeholder 2">
            <a:extLst>
              <a:ext uri="{FF2B5EF4-FFF2-40B4-BE49-F238E27FC236}">
                <a16:creationId xmlns:a16="http://schemas.microsoft.com/office/drawing/2014/main" id="{C220B8B7-6F95-4896-A393-782C2D103D92}"/>
              </a:ext>
            </a:extLst>
          </p:cNvPr>
          <p:cNvSpPr>
            <a:spLocks noGrp="1"/>
          </p:cNvSpPr>
          <p:nvPr>
            <p:ph idx="1"/>
          </p:nvPr>
        </p:nvSpPr>
        <p:spPr>
          <a:xfrm>
            <a:off x="838200" y="1825625"/>
            <a:ext cx="10515600" cy="578570"/>
          </a:xfrm>
        </p:spPr>
        <p:txBody>
          <a:bodyPr/>
          <a:lstStyle/>
          <a:p>
            <a:r>
              <a:rPr lang="en-US" dirty="0"/>
              <a:t>Network Interface</a:t>
            </a:r>
          </a:p>
        </p:txBody>
      </p:sp>
      <p:pic>
        <p:nvPicPr>
          <p:cNvPr id="4" name="Picture 3">
            <a:extLst>
              <a:ext uri="{FF2B5EF4-FFF2-40B4-BE49-F238E27FC236}">
                <a16:creationId xmlns:a16="http://schemas.microsoft.com/office/drawing/2014/main" id="{AC361E03-860D-447A-A600-3D0E26746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340" y="2432476"/>
            <a:ext cx="9441319" cy="3963866"/>
          </a:xfrm>
          <a:prstGeom prst="rect">
            <a:avLst/>
          </a:prstGeom>
        </p:spPr>
      </p:pic>
      <p:sp>
        <p:nvSpPr>
          <p:cNvPr id="5" name="Rectangle 4">
            <a:extLst>
              <a:ext uri="{FF2B5EF4-FFF2-40B4-BE49-F238E27FC236}">
                <a16:creationId xmlns:a16="http://schemas.microsoft.com/office/drawing/2014/main" id="{FE4ACF03-636F-44B1-A09A-06EE1687BFBD}"/>
              </a:ext>
            </a:extLst>
          </p:cNvPr>
          <p:cNvSpPr/>
          <p:nvPr/>
        </p:nvSpPr>
        <p:spPr>
          <a:xfrm>
            <a:off x="1375339" y="3846137"/>
            <a:ext cx="3913097" cy="133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B5AC84-3AFD-453D-85E1-D086605570CF}"/>
              </a:ext>
            </a:extLst>
          </p:cNvPr>
          <p:cNvSpPr/>
          <p:nvPr/>
        </p:nvSpPr>
        <p:spPr>
          <a:xfrm>
            <a:off x="1375339" y="5251942"/>
            <a:ext cx="4063927" cy="11726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38C7F5-C7BD-40B7-B364-E1C51D2C73D1}"/>
              </a:ext>
            </a:extLst>
          </p:cNvPr>
          <p:cNvSpPr/>
          <p:nvPr/>
        </p:nvSpPr>
        <p:spPr>
          <a:xfrm>
            <a:off x="6095999" y="3176833"/>
            <a:ext cx="4720660" cy="207510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49545B-C783-4060-971D-10115412C891}"/>
              </a:ext>
            </a:extLst>
          </p:cNvPr>
          <p:cNvSpPr txBox="1"/>
          <p:nvPr/>
        </p:nvSpPr>
        <p:spPr>
          <a:xfrm>
            <a:off x="8467" y="4566692"/>
            <a:ext cx="1405467" cy="646331"/>
          </a:xfrm>
          <a:prstGeom prst="rect">
            <a:avLst/>
          </a:prstGeom>
          <a:noFill/>
        </p:spPr>
        <p:txBody>
          <a:bodyPr wrap="square" rtlCol="0">
            <a:spAutoFit/>
          </a:bodyPr>
          <a:lstStyle/>
          <a:p>
            <a:r>
              <a:rPr lang="en-US" dirty="0">
                <a:solidFill>
                  <a:srgbClr val="FF0000"/>
                </a:solidFill>
              </a:rPr>
              <a:t>Two network interfaces</a:t>
            </a:r>
          </a:p>
        </p:txBody>
      </p:sp>
      <p:sp>
        <p:nvSpPr>
          <p:cNvPr id="10" name="TextBox 9">
            <a:extLst>
              <a:ext uri="{FF2B5EF4-FFF2-40B4-BE49-F238E27FC236}">
                <a16:creationId xmlns:a16="http://schemas.microsoft.com/office/drawing/2014/main" id="{CFB6F489-AE63-4ED6-A736-3240825C00F9}"/>
              </a:ext>
            </a:extLst>
          </p:cNvPr>
          <p:cNvSpPr txBox="1"/>
          <p:nvPr/>
        </p:nvSpPr>
        <p:spPr>
          <a:xfrm>
            <a:off x="10778065" y="3330559"/>
            <a:ext cx="1405467" cy="923330"/>
          </a:xfrm>
          <a:prstGeom prst="rect">
            <a:avLst/>
          </a:prstGeom>
          <a:noFill/>
        </p:spPr>
        <p:txBody>
          <a:bodyPr wrap="square" rtlCol="0">
            <a:spAutoFit/>
          </a:bodyPr>
          <a:lstStyle/>
          <a:p>
            <a:r>
              <a:rPr lang="en-US" dirty="0">
                <a:solidFill>
                  <a:schemeClr val="accent1"/>
                </a:solidFill>
              </a:rPr>
              <a:t>Only one network interface</a:t>
            </a:r>
          </a:p>
        </p:txBody>
      </p:sp>
      <p:sp>
        <p:nvSpPr>
          <p:cNvPr id="11" name="Speech Bubble: Rectangle 10">
            <a:extLst>
              <a:ext uri="{FF2B5EF4-FFF2-40B4-BE49-F238E27FC236}">
                <a16:creationId xmlns:a16="http://schemas.microsoft.com/office/drawing/2014/main" id="{9E46809B-71FC-41FF-BA63-0EACD45BE809}"/>
              </a:ext>
            </a:extLst>
          </p:cNvPr>
          <p:cNvSpPr/>
          <p:nvPr/>
        </p:nvSpPr>
        <p:spPr>
          <a:xfrm>
            <a:off x="7670803" y="1560279"/>
            <a:ext cx="3682998" cy="578570"/>
          </a:xfrm>
          <a:prstGeom prst="wedgeRectCallout">
            <a:avLst>
              <a:gd name="adj1" fmla="val -40518"/>
              <a:gd name="adj2" fmla="val 736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Same experiment location</a:t>
            </a:r>
          </a:p>
        </p:txBody>
      </p:sp>
    </p:spTree>
    <p:extLst>
      <p:ext uri="{BB962C8B-B14F-4D97-AF65-F5344CB8AC3E}">
        <p14:creationId xmlns:p14="http://schemas.microsoft.com/office/powerpoint/2010/main" val="371361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5A69-AADF-41E8-8317-92B2BD5F566C}"/>
              </a:ext>
            </a:extLst>
          </p:cNvPr>
          <p:cNvSpPr>
            <a:spLocks noGrp="1"/>
          </p:cNvSpPr>
          <p:nvPr>
            <p:ph type="title"/>
          </p:nvPr>
        </p:nvSpPr>
        <p:spPr/>
        <p:txBody>
          <a:bodyPr/>
          <a:lstStyle/>
          <a:p>
            <a:r>
              <a:rPr lang="en-US" dirty="0"/>
              <a:t>Improper IoT Service Charging Function</a:t>
            </a:r>
          </a:p>
        </p:txBody>
      </p:sp>
      <p:sp>
        <p:nvSpPr>
          <p:cNvPr id="3" name="Content Placeholder 2">
            <a:extLst>
              <a:ext uri="{FF2B5EF4-FFF2-40B4-BE49-F238E27FC236}">
                <a16:creationId xmlns:a16="http://schemas.microsoft.com/office/drawing/2014/main" id="{A6A2F8B8-8BC9-4CC1-B439-E91E0AD2110F}"/>
              </a:ext>
            </a:extLst>
          </p:cNvPr>
          <p:cNvSpPr>
            <a:spLocks noGrp="1"/>
          </p:cNvSpPr>
          <p:nvPr>
            <p:ph idx="1"/>
          </p:nvPr>
        </p:nvSpPr>
        <p:spPr>
          <a:xfrm>
            <a:off x="838200" y="1706406"/>
            <a:ext cx="10515600" cy="540503"/>
          </a:xfrm>
        </p:spPr>
        <p:txBody>
          <a:bodyPr/>
          <a:lstStyle/>
          <a:p>
            <a:pPr marL="0" indent="0">
              <a:buNone/>
            </a:pPr>
            <a:r>
              <a:rPr lang="en-US" dirty="0">
                <a:solidFill>
                  <a:srgbClr val="FF0000"/>
                </a:solidFill>
              </a:rPr>
              <a:t>Question: Which charging function is used on the smartwatch?</a:t>
            </a:r>
          </a:p>
        </p:txBody>
      </p:sp>
      <p:pic>
        <p:nvPicPr>
          <p:cNvPr id="5" name="Picture 4">
            <a:extLst>
              <a:ext uri="{FF2B5EF4-FFF2-40B4-BE49-F238E27FC236}">
                <a16:creationId xmlns:a16="http://schemas.microsoft.com/office/drawing/2014/main" id="{8E5FA13A-AEDD-4695-BA1B-58CB996322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95" r="-1"/>
          <a:stretch/>
        </p:blipFill>
        <p:spPr>
          <a:xfrm>
            <a:off x="6731000" y="2366128"/>
            <a:ext cx="4720659" cy="3963866"/>
          </a:xfrm>
          <a:prstGeom prst="rect">
            <a:avLst/>
          </a:prstGeom>
        </p:spPr>
      </p:pic>
      <p:sp>
        <p:nvSpPr>
          <p:cNvPr id="7" name="Content Placeholder 2">
            <a:extLst>
              <a:ext uri="{FF2B5EF4-FFF2-40B4-BE49-F238E27FC236}">
                <a16:creationId xmlns:a16="http://schemas.microsoft.com/office/drawing/2014/main" id="{5CB4E5F6-7FA8-4BA2-B290-10546EEFE3B4}"/>
              </a:ext>
            </a:extLst>
          </p:cNvPr>
          <p:cNvSpPr txBox="1">
            <a:spLocks/>
          </p:cNvSpPr>
          <p:nvPr/>
        </p:nvSpPr>
        <p:spPr>
          <a:xfrm>
            <a:off x="621811" y="2712733"/>
            <a:ext cx="4957725" cy="124966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Currently, the service plan for IoT devices provided by operators is volume-based charging.</a:t>
            </a:r>
          </a:p>
        </p:txBody>
      </p:sp>
      <p:sp>
        <p:nvSpPr>
          <p:cNvPr id="8" name="Arrow: Down 7">
            <a:extLst>
              <a:ext uri="{FF2B5EF4-FFF2-40B4-BE49-F238E27FC236}">
                <a16:creationId xmlns:a16="http://schemas.microsoft.com/office/drawing/2014/main" id="{AE088EC1-2CDF-4DB7-877B-4C6FC82074B0}"/>
              </a:ext>
            </a:extLst>
          </p:cNvPr>
          <p:cNvSpPr/>
          <p:nvPr/>
        </p:nvSpPr>
        <p:spPr>
          <a:xfrm>
            <a:off x="2906200" y="3962401"/>
            <a:ext cx="196346" cy="7100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Content Placeholder 2">
            <a:extLst>
              <a:ext uri="{FF2B5EF4-FFF2-40B4-BE49-F238E27FC236}">
                <a16:creationId xmlns:a16="http://schemas.microsoft.com/office/drawing/2014/main" id="{042E94A3-049A-48C6-A396-E9BB737604BF}"/>
              </a:ext>
            </a:extLst>
          </p:cNvPr>
          <p:cNvSpPr txBox="1">
            <a:spLocks/>
          </p:cNvSpPr>
          <p:nvPr/>
        </p:nvSpPr>
        <p:spPr>
          <a:xfrm>
            <a:off x="621810" y="4741341"/>
            <a:ext cx="4957725" cy="1904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This bearer’s charging method is volume-based. Thus, the VoLTE service will be charged too. (</a:t>
            </a:r>
            <a:r>
              <a:rPr lang="en-US" dirty="0">
                <a:solidFill>
                  <a:srgbClr val="FF0000"/>
                </a:solidFill>
              </a:rPr>
              <a:t>VoLTE signaling is not free!</a:t>
            </a:r>
            <a:r>
              <a:rPr lang="en-US" dirty="0"/>
              <a:t>)</a:t>
            </a:r>
          </a:p>
        </p:txBody>
      </p:sp>
      <p:sp>
        <p:nvSpPr>
          <p:cNvPr id="10" name="Speech Bubble: Rectangle 9">
            <a:extLst>
              <a:ext uri="{FF2B5EF4-FFF2-40B4-BE49-F238E27FC236}">
                <a16:creationId xmlns:a16="http://schemas.microsoft.com/office/drawing/2014/main" id="{134B225F-3AA8-45CC-8853-EAC9D9611DF9}"/>
              </a:ext>
            </a:extLst>
          </p:cNvPr>
          <p:cNvSpPr/>
          <p:nvPr/>
        </p:nvSpPr>
        <p:spPr>
          <a:xfrm>
            <a:off x="621809" y="2643868"/>
            <a:ext cx="4635991" cy="1249669"/>
          </a:xfrm>
          <a:prstGeom prst="wedgeRectCallout">
            <a:avLst>
              <a:gd name="adj1" fmla="val 44628"/>
              <a:gd name="adj2" fmla="val -88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0FE274CD-8461-4469-A41D-CF2F73E8AF98}"/>
              </a:ext>
            </a:extLst>
          </p:cNvPr>
          <p:cNvSpPr/>
          <p:nvPr/>
        </p:nvSpPr>
        <p:spPr>
          <a:xfrm>
            <a:off x="588204" y="4706344"/>
            <a:ext cx="4957725" cy="1694456"/>
          </a:xfrm>
          <a:prstGeom prst="wedgeRectCallout">
            <a:avLst>
              <a:gd name="adj1" fmla="val 45823"/>
              <a:gd name="adj2" fmla="val -73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5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39E2-E81C-4BB5-A245-53D7D9DFBDFA}"/>
              </a:ext>
            </a:extLst>
          </p:cNvPr>
          <p:cNvSpPr>
            <a:spLocks noGrp="1"/>
          </p:cNvSpPr>
          <p:nvPr>
            <p:ph type="title"/>
          </p:nvPr>
        </p:nvSpPr>
        <p:spPr/>
        <p:txBody>
          <a:bodyPr/>
          <a:lstStyle/>
          <a:p>
            <a:r>
              <a:rPr lang="en-US" b="1" dirty="0"/>
              <a:t>Proof-of-concept Attack</a:t>
            </a:r>
          </a:p>
        </p:txBody>
      </p:sp>
      <p:sp>
        <p:nvSpPr>
          <p:cNvPr id="3" name="Content Placeholder 2">
            <a:extLst>
              <a:ext uri="{FF2B5EF4-FFF2-40B4-BE49-F238E27FC236}">
                <a16:creationId xmlns:a16="http://schemas.microsoft.com/office/drawing/2014/main" id="{14649608-FCC3-409B-B45E-8299D8842E5E}"/>
              </a:ext>
            </a:extLst>
          </p:cNvPr>
          <p:cNvSpPr>
            <a:spLocks noGrp="1"/>
          </p:cNvSpPr>
          <p:nvPr>
            <p:ph idx="1"/>
          </p:nvPr>
        </p:nvSpPr>
        <p:spPr>
          <a:xfrm>
            <a:off x="838200" y="1828799"/>
            <a:ext cx="10515600" cy="4348163"/>
          </a:xfrm>
        </p:spPr>
        <p:txBody>
          <a:bodyPr/>
          <a:lstStyle/>
          <a:p>
            <a:r>
              <a:rPr lang="en-US" dirty="0"/>
              <a:t>Launch an IoT overcharging unaware attack by sending a large number of VoLTE call signaling spams</a:t>
            </a:r>
          </a:p>
        </p:txBody>
      </p:sp>
      <p:pic>
        <p:nvPicPr>
          <p:cNvPr id="5" name="Picture 4">
            <a:extLst>
              <a:ext uri="{FF2B5EF4-FFF2-40B4-BE49-F238E27FC236}">
                <a16:creationId xmlns:a16="http://schemas.microsoft.com/office/drawing/2014/main" id="{83B816FD-0D9B-4663-85B6-6A836CFE6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44" y="2714656"/>
            <a:ext cx="7586124" cy="3462307"/>
          </a:xfrm>
          <a:prstGeom prst="rect">
            <a:avLst/>
          </a:prstGeom>
        </p:spPr>
      </p:pic>
      <p:sp>
        <p:nvSpPr>
          <p:cNvPr id="6" name="Content Placeholder 2">
            <a:extLst>
              <a:ext uri="{FF2B5EF4-FFF2-40B4-BE49-F238E27FC236}">
                <a16:creationId xmlns:a16="http://schemas.microsoft.com/office/drawing/2014/main" id="{949C0846-DE93-4853-9BD4-39984EFC370A}"/>
              </a:ext>
            </a:extLst>
          </p:cNvPr>
          <p:cNvSpPr txBox="1">
            <a:spLocks/>
          </p:cNvSpPr>
          <p:nvPr/>
        </p:nvSpPr>
        <p:spPr>
          <a:xfrm>
            <a:off x="8045251" y="4036820"/>
            <a:ext cx="4368799" cy="11109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Without receiving </a:t>
            </a:r>
            <a:r>
              <a:rPr lang="en-US" i="1" dirty="0"/>
              <a:t>SIP Update</a:t>
            </a:r>
            <a:r>
              <a:rPr lang="en-US" dirty="0"/>
              <a:t>, the </a:t>
            </a:r>
            <a:r>
              <a:rPr lang="en-US" dirty="0" err="1"/>
              <a:t>callee</a:t>
            </a:r>
            <a:r>
              <a:rPr lang="en-US" dirty="0"/>
              <a:t> does not ring. </a:t>
            </a:r>
          </a:p>
        </p:txBody>
      </p:sp>
      <p:sp>
        <p:nvSpPr>
          <p:cNvPr id="7" name="Speech Bubble: Rectangle 6">
            <a:extLst>
              <a:ext uri="{FF2B5EF4-FFF2-40B4-BE49-F238E27FC236}">
                <a16:creationId xmlns:a16="http://schemas.microsoft.com/office/drawing/2014/main" id="{7839395E-1E26-40AB-B7E2-A1990B766405}"/>
              </a:ext>
            </a:extLst>
          </p:cNvPr>
          <p:cNvSpPr/>
          <p:nvPr/>
        </p:nvSpPr>
        <p:spPr>
          <a:xfrm>
            <a:off x="8045251" y="3901882"/>
            <a:ext cx="4121348" cy="1110943"/>
          </a:xfrm>
          <a:prstGeom prst="wedgeRectCallout">
            <a:avLst>
              <a:gd name="adj1" fmla="val -35902"/>
              <a:gd name="adj2" fmla="val 664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49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AD1F-9E9D-47D8-B806-483A85626B3E}"/>
              </a:ext>
            </a:extLst>
          </p:cNvPr>
          <p:cNvSpPr>
            <a:spLocks noGrp="1"/>
          </p:cNvSpPr>
          <p:nvPr>
            <p:ph type="title"/>
          </p:nvPr>
        </p:nvSpPr>
        <p:spPr/>
        <p:txBody>
          <a:bodyPr/>
          <a:lstStyle/>
          <a:p>
            <a:r>
              <a:rPr lang="en-US" b="1" dirty="0"/>
              <a:t>Proof-of-concept Attack</a:t>
            </a:r>
            <a:endParaRPr lang="en-US" dirty="0"/>
          </a:p>
        </p:txBody>
      </p:sp>
      <p:sp>
        <p:nvSpPr>
          <p:cNvPr id="3" name="Content Placeholder 2">
            <a:extLst>
              <a:ext uri="{FF2B5EF4-FFF2-40B4-BE49-F238E27FC236}">
                <a16:creationId xmlns:a16="http://schemas.microsoft.com/office/drawing/2014/main" id="{620A0D2E-86BB-4493-B3EF-B3572A4EEC15}"/>
              </a:ext>
            </a:extLst>
          </p:cNvPr>
          <p:cNvSpPr>
            <a:spLocks noGrp="1"/>
          </p:cNvSpPr>
          <p:nvPr>
            <p:ph idx="1"/>
          </p:nvPr>
        </p:nvSpPr>
        <p:spPr/>
        <p:txBody>
          <a:bodyPr/>
          <a:lstStyle/>
          <a:p>
            <a:r>
              <a:rPr lang="en-US" dirty="0"/>
              <a:t>Use our previous developed application, </a:t>
            </a:r>
            <a:r>
              <a:rPr lang="en-US" dirty="0" err="1"/>
              <a:t>VoLTECaller</a:t>
            </a:r>
            <a:r>
              <a:rPr lang="en-US" dirty="0"/>
              <a:t>, to launch the attack. </a:t>
            </a:r>
          </a:p>
        </p:txBody>
      </p:sp>
      <p:pic>
        <p:nvPicPr>
          <p:cNvPr id="5" name="Picture 4">
            <a:extLst>
              <a:ext uri="{FF2B5EF4-FFF2-40B4-BE49-F238E27FC236}">
                <a16:creationId xmlns:a16="http://schemas.microsoft.com/office/drawing/2014/main" id="{7C4D58EF-1B64-4433-8266-16E996880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4677" y="2596122"/>
            <a:ext cx="7586124" cy="3462307"/>
          </a:xfrm>
          <a:prstGeom prst="rect">
            <a:avLst/>
          </a:prstGeom>
        </p:spPr>
      </p:pic>
      <p:sp>
        <p:nvSpPr>
          <p:cNvPr id="6" name="Content Placeholder 2">
            <a:extLst>
              <a:ext uri="{FF2B5EF4-FFF2-40B4-BE49-F238E27FC236}">
                <a16:creationId xmlns:a16="http://schemas.microsoft.com/office/drawing/2014/main" id="{F36660DE-F1A0-4FCC-B3FA-B827411192F7}"/>
              </a:ext>
            </a:extLst>
          </p:cNvPr>
          <p:cNvSpPr txBox="1">
            <a:spLocks/>
          </p:cNvSpPr>
          <p:nvPr/>
        </p:nvSpPr>
        <p:spPr>
          <a:xfrm>
            <a:off x="0" y="3173220"/>
            <a:ext cx="4470400" cy="11109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Interrupt the dialing when observing SIP Session Progress</a:t>
            </a:r>
          </a:p>
        </p:txBody>
      </p:sp>
      <p:sp>
        <p:nvSpPr>
          <p:cNvPr id="7" name="Speech Bubble: Rectangle 6">
            <a:extLst>
              <a:ext uri="{FF2B5EF4-FFF2-40B4-BE49-F238E27FC236}">
                <a16:creationId xmlns:a16="http://schemas.microsoft.com/office/drawing/2014/main" id="{D1CBC2CF-E8BD-49B9-9416-40047768F2BF}"/>
              </a:ext>
            </a:extLst>
          </p:cNvPr>
          <p:cNvSpPr/>
          <p:nvPr/>
        </p:nvSpPr>
        <p:spPr>
          <a:xfrm>
            <a:off x="50802" y="2996508"/>
            <a:ext cx="4207933" cy="1110943"/>
          </a:xfrm>
          <a:prstGeom prst="wedgeRectCallout">
            <a:avLst>
              <a:gd name="adj1" fmla="val 41136"/>
              <a:gd name="adj2" fmla="val 649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81FDAD-B2B1-425D-9F6B-3D75317B9A86}"/>
              </a:ext>
            </a:extLst>
          </p:cNvPr>
          <p:cNvSpPr txBox="1"/>
          <p:nvPr/>
        </p:nvSpPr>
        <p:spPr>
          <a:xfrm>
            <a:off x="5225002" y="4327275"/>
            <a:ext cx="954107" cy="1015663"/>
          </a:xfrm>
          <a:prstGeom prst="rect">
            <a:avLst/>
          </a:prstGeom>
          <a:noFill/>
        </p:spPr>
        <p:txBody>
          <a:bodyPr wrap="none" rtlCol="0">
            <a:spAutoFit/>
          </a:bodyPr>
          <a:lstStyle/>
          <a:p>
            <a:r>
              <a:rPr lang="en-US" sz="6000" dirty="0">
                <a:solidFill>
                  <a:srgbClr val="FF0000"/>
                </a:solidFill>
                <a:latin typeface="Webdings"/>
                <a:ea typeface="Webdings"/>
                <a:cs typeface="Webdings"/>
                <a:sym typeface="Webdings"/>
              </a:rPr>
              <a:t></a:t>
            </a:r>
            <a:endParaRPr lang="en-US" sz="6000" dirty="0">
              <a:solidFill>
                <a:srgbClr val="FF0000"/>
              </a:solidFill>
            </a:endParaRPr>
          </a:p>
        </p:txBody>
      </p:sp>
      <p:sp>
        <p:nvSpPr>
          <p:cNvPr id="9" name="TextBox 8">
            <a:extLst>
              <a:ext uri="{FF2B5EF4-FFF2-40B4-BE49-F238E27FC236}">
                <a16:creationId xmlns:a16="http://schemas.microsoft.com/office/drawing/2014/main" id="{69D6AC98-61B6-48BF-B3C7-751FA0F791C4}"/>
              </a:ext>
            </a:extLst>
          </p:cNvPr>
          <p:cNvSpPr txBox="1"/>
          <p:nvPr/>
        </p:nvSpPr>
        <p:spPr>
          <a:xfrm>
            <a:off x="8476202" y="4487375"/>
            <a:ext cx="954107" cy="1015663"/>
          </a:xfrm>
          <a:prstGeom prst="rect">
            <a:avLst/>
          </a:prstGeom>
          <a:noFill/>
        </p:spPr>
        <p:txBody>
          <a:bodyPr wrap="none" rtlCol="0">
            <a:spAutoFit/>
          </a:bodyPr>
          <a:lstStyle/>
          <a:p>
            <a:r>
              <a:rPr lang="en-US" sz="6000" dirty="0">
                <a:solidFill>
                  <a:srgbClr val="FF0000"/>
                </a:solidFill>
                <a:latin typeface="Webdings"/>
                <a:ea typeface="Webdings"/>
                <a:cs typeface="Webdings"/>
                <a:sym typeface="Webdings"/>
              </a:rPr>
              <a:t></a:t>
            </a:r>
            <a:endParaRPr lang="en-US" sz="6000" dirty="0">
              <a:solidFill>
                <a:srgbClr val="FF0000"/>
              </a:solidFill>
            </a:endParaRPr>
          </a:p>
        </p:txBody>
      </p:sp>
      <p:sp>
        <p:nvSpPr>
          <p:cNvPr id="10" name="TextBox 9">
            <a:extLst>
              <a:ext uri="{FF2B5EF4-FFF2-40B4-BE49-F238E27FC236}">
                <a16:creationId xmlns:a16="http://schemas.microsoft.com/office/drawing/2014/main" id="{086EB8B6-94D7-40AA-A522-7D2F6A832A55}"/>
              </a:ext>
            </a:extLst>
          </p:cNvPr>
          <p:cNvSpPr txBox="1"/>
          <p:nvPr/>
        </p:nvSpPr>
        <p:spPr>
          <a:xfrm>
            <a:off x="9915001" y="4919175"/>
            <a:ext cx="954107" cy="1015663"/>
          </a:xfrm>
          <a:prstGeom prst="rect">
            <a:avLst/>
          </a:prstGeom>
          <a:noFill/>
        </p:spPr>
        <p:txBody>
          <a:bodyPr wrap="none" rtlCol="0">
            <a:spAutoFit/>
          </a:bodyPr>
          <a:lstStyle/>
          <a:p>
            <a:r>
              <a:rPr lang="en-US" sz="6000" dirty="0">
                <a:solidFill>
                  <a:srgbClr val="FF0000"/>
                </a:solidFill>
                <a:latin typeface="Webdings"/>
                <a:ea typeface="Webdings"/>
                <a:cs typeface="Webdings"/>
                <a:sym typeface="Webdings"/>
              </a:rPr>
              <a:t></a:t>
            </a:r>
            <a:endParaRPr lang="en-US" sz="6000" dirty="0">
              <a:solidFill>
                <a:srgbClr val="FF0000"/>
              </a:solidFill>
            </a:endParaRPr>
          </a:p>
        </p:txBody>
      </p:sp>
      <p:sp>
        <p:nvSpPr>
          <p:cNvPr id="11" name="TextBox 10">
            <a:extLst>
              <a:ext uri="{FF2B5EF4-FFF2-40B4-BE49-F238E27FC236}">
                <a16:creationId xmlns:a16="http://schemas.microsoft.com/office/drawing/2014/main" id="{93AE4724-5D5C-4F73-9B40-9B837C601B8B}"/>
              </a:ext>
            </a:extLst>
          </p:cNvPr>
          <p:cNvSpPr txBox="1"/>
          <p:nvPr/>
        </p:nvSpPr>
        <p:spPr>
          <a:xfrm>
            <a:off x="5225001" y="5198173"/>
            <a:ext cx="954107" cy="1015663"/>
          </a:xfrm>
          <a:prstGeom prst="rect">
            <a:avLst/>
          </a:prstGeom>
          <a:noFill/>
        </p:spPr>
        <p:txBody>
          <a:bodyPr wrap="none" rtlCol="0">
            <a:spAutoFit/>
          </a:bodyPr>
          <a:lstStyle/>
          <a:p>
            <a:r>
              <a:rPr lang="en-US" sz="6000" dirty="0">
                <a:solidFill>
                  <a:srgbClr val="FF0000"/>
                </a:solidFill>
                <a:latin typeface="Webdings"/>
                <a:ea typeface="Webdings"/>
                <a:cs typeface="Webdings"/>
                <a:sym typeface="Webdings"/>
              </a:rPr>
              <a:t></a:t>
            </a:r>
            <a:endParaRPr lang="en-US" sz="6000" dirty="0">
              <a:solidFill>
                <a:srgbClr val="FF0000"/>
              </a:solidFill>
            </a:endParaRPr>
          </a:p>
        </p:txBody>
      </p:sp>
      <p:sp>
        <p:nvSpPr>
          <p:cNvPr id="12" name="TextBox 11">
            <a:extLst>
              <a:ext uri="{FF2B5EF4-FFF2-40B4-BE49-F238E27FC236}">
                <a16:creationId xmlns:a16="http://schemas.microsoft.com/office/drawing/2014/main" id="{7081EE89-35A3-4F40-BA17-A8A72831C761}"/>
              </a:ext>
            </a:extLst>
          </p:cNvPr>
          <p:cNvSpPr txBox="1"/>
          <p:nvPr/>
        </p:nvSpPr>
        <p:spPr>
          <a:xfrm>
            <a:off x="8476201" y="5198172"/>
            <a:ext cx="954107" cy="1015663"/>
          </a:xfrm>
          <a:prstGeom prst="rect">
            <a:avLst/>
          </a:prstGeom>
          <a:noFill/>
        </p:spPr>
        <p:txBody>
          <a:bodyPr wrap="none" rtlCol="0">
            <a:spAutoFit/>
          </a:bodyPr>
          <a:lstStyle/>
          <a:p>
            <a:r>
              <a:rPr lang="en-US" sz="6000" dirty="0">
                <a:solidFill>
                  <a:srgbClr val="FF0000"/>
                </a:solidFill>
                <a:latin typeface="Webdings"/>
                <a:ea typeface="Webdings"/>
                <a:cs typeface="Webdings"/>
                <a:sym typeface="Webdings"/>
              </a:rPr>
              <a:t></a:t>
            </a:r>
            <a:endParaRPr lang="en-US" sz="6000" dirty="0">
              <a:solidFill>
                <a:srgbClr val="FF0000"/>
              </a:solidFill>
            </a:endParaRPr>
          </a:p>
        </p:txBody>
      </p:sp>
      <p:pic>
        <p:nvPicPr>
          <p:cNvPr id="13" name="Launch-100-silent-calls-attack-against-Verizon-Watch">
            <a:hlinkClick r:id="" action="ppaction://media"/>
            <a:extLst>
              <a:ext uri="{FF2B5EF4-FFF2-40B4-BE49-F238E27FC236}">
                <a16:creationId xmlns:a16="http://schemas.microsoft.com/office/drawing/2014/main" id="{849FFCD1-46A1-4266-A3AF-EEC75231C8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27263" y="1825625"/>
            <a:ext cx="7735887" cy="4351338"/>
          </a:xfrm>
          <a:prstGeom prst="rect">
            <a:avLst/>
          </a:prstGeom>
        </p:spPr>
      </p:pic>
    </p:spTree>
    <p:extLst>
      <p:ext uri="{BB962C8B-B14F-4D97-AF65-F5344CB8AC3E}">
        <p14:creationId xmlns:p14="http://schemas.microsoft.com/office/powerpoint/2010/main" val="39903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37" fill="hold" display="0">
                  <p:stCondLst>
                    <p:cond delay="indefinite"/>
                  </p:stCondLst>
                </p:cTn>
                <p:tgtEl>
                  <p:spTgt spid="13"/>
                </p:tgtEl>
              </p:cMediaNode>
            </p:video>
          </p:childTnLst>
        </p:cTn>
      </p:par>
    </p:tnLst>
    <p:bldLst>
      <p:bldP spid="6" grpId="0"/>
      <p:bldP spid="7" grpId="0" animBg="1"/>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DC39-18A6-482C-907A-F3140BAF0D39}"/>
              </a:ext>
            </a:extLst>
          </p:cNvPr>
          <p:cNvSpPr>
            <a:spLocks noGrp="1"/>
          </p:cNvSpPr>
          <p:nvPr>
            <p:ph type="title"/>
          </p:nvPr>
        </p:nvSpPr>
        <p:spPr/>
        <p:txBody>
          <a:bodyPr/>
          <a:lstStyle/>
          <a:p>
            <a:r>
              <a:rPr lang="en-US" dirty="0"/>
              <a:t>Attack Result</a:t>
            </a:r>
          </a:p>
        </p:txBody>
      </p:sp>
      <p:pic>
        <p:nvPicPr>
          <p:cNvPr id="4" name="Content Placeholder 3">
            <a:extLst>
              <a:ext uri="{FF2B5EF4-FFF2-40B4-BE49-F238E27FC236}">
                <a16:creationId xmlns:a16="http://schemas.microsoft.com/office/drawing/2014/main" id="{DD41C51A-F048-46C7-90A2-0261FECA74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733" y="1608115"/>
            <a:ext cx="5800667" cy="3239582"/>
          </a:xfrm>
          <a:prstGeom prst="rect">
            <a:avLst/>
          </a:prstGeom>
        </p:spPr>
      </p:pic>
      <p:pic>
        <p:nvPicPr>
          <p:cNvPr id="5" name="Picture 4">
            <a:extLst>
              <a:ext uri="{FF2B5EF4-FFF2-40B4-BE49-F238E27FC236}">
                <a16:creationId xmlns:a16="http://schemas.microsoft.com/office/drawing/2014/main" id="{22F95EF0-1E21-47C3-B94C-75143EF29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400" y="1547349"/>
            <a:ext cx="5800667" cy="3271924"/>
          </a:xfrm>
          <a:prstGeom prst="rect">
            <a:avLst/>
          </a:prstGeom>
        </p:spPr>
      </p:pic>
      <p:sp>
        <p:nvSpPr>
          <p:cNvPr id="6" name="TextBox 5">
            <a:extLst>
              <a:ext uri="{FF2B5EF4-FFF2-40B4-BE49-F238E27FC236}">
                <a16:creationId xmlns:a16="http://schemas.microsoft.com/office/drawing/2014/main" id="{704EE9DB-C07F-42FB-A54D-3F65FD1E037B}"/>
              </a:ext>
            </a:extLst>
          </p:cNvPr>
          <p:cNvSpPr txBox="1"/>
          <p:nvPr/>
        </p:nvSpPr>
        <p:spPr>
          <a:xfrm>
            <a:off x="1453415" y="4920647"/>
            <a:ext cx="3689879" cy="400110"/>
          </a:xfrm>
          <a:prstGeom prst="rect">
            <a:avLst/>
          </a:prstGeom>
          <a:noFill/>
        </p:spPr>
        <p:txBody>
          <a:bodyPr wrap="square" rtlCol="0">
            <a:spAutoFit/>
          </a:bodyPr>
          <a:lstStyle/>
          <a:p>
            <a:r>
              <a:rPr lang="en-US" sz="2000" dirty="0"/>
              <a:t>Data usage volume per second</a:t>
            </a:r>
          </a:p>
        </p:txBody>
      </p:sp>
      <p:sp>
        <p:nvSpPr>
          <p:cNvPr id="7" name="TextBox 6">
            <a:extLst>
              <a:ext uri="{FF2B5EF4-FFF2-40B4-BE49-F238E27FC236}">
                <a16:creationId xmlns:a16="http://schemas.microsoft.com/office/drawing/2014/main" id="{546DCCCB-6F07-4C87-801E-AC2CB29DB6F0}"/>
              </a:ext>
            </a:extLst>
          </p:cNvPr>
          <p:cNvSpPr txBox="1"/>
          <p:nvPr/>
        </p:nvSpPr>
        <p:spPr>
          <a:xfrm>
            <a:off x="6911194" y="4915594"/>
            <a:ext cx="5101134" cy="400110"/>
          </a:xfrm>
          <a:prstGeom prst="rect">
            <a:avLst/>
          </a:prstGeom>
          <a:noFill/>
        </p:spPr>
        <p:txBody>
          <a:bodyPr wrap="square" rtlCol="0">
            <a:spAutoFit/>
          </a:bodyPr>
          <a:lstStyle/>
          <a:p>
            <a:r>
              <a:rPr lang="en-US" sz="2000" dirty="0"/>
              <a:t>Accumulated data usage volume per second</a:t>
            </a:r>
          </a:p>
        </p:txBody>
      </p:sp>
      <p:sp>
        <p:nvSpPr>
          <p:cNvPr id="8" name="Content Placeholder 2">
            <a:extLst>
              <a:ext uri="{FF2B5EF4-FFF2-40B4-BE49-F238E27FC236}">
                <a16:creationId xmlns:a16="http://schemas.microsoft.com/office/drawing/2014/main" id="{31C8564A-C3E4-41E9-BF44-10A9CDC540E6}"/>
              </a:ext>
            </a:extLst>
          </p:cNvPr>
          <p:cNvSpPr txBox="1">
            <a:spLocks/>
          </p:cNvSpPr>
          <p:nvPr/>
        </p:nvSpPr>
        <p:spPr>
          <a:xfrm>
            <a:off x="2993458" y="5446026"/>
            <a:ext cx="5800667" cy="1257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Each VoLTE call attempt: 3.24 seconds</a:t>
            </a:r>
          </a:p>
          <a:p>
            <a:pPr marL="0" indent="0">
              <a:buNone/>
            </a:pPr>
            <a:r>
              <a:rPr lang="en-US" dirty="0"/>
              <a:t>Total data consumed: 681 KB</a:t>
            </a:r>
          </a:p>
        </p:txBody>
      </p:sp>
      <p:sp>
        <p:nvSpPr>
          <p:cNvPr id="9" name="Speech Bubble: Rectangle 8">
            <a:extLst>
              <a:ext uri="{FF2B5EF4-FFF2-40B4-BE49-F238E27FC236}">
                <a16:creationId xmlns:a16="http://schemas.microsoft.com/office/drawing/2014/main" id="{860CCF4C-4B96-445A-A169-D96874C495BE}"/>
              </a:ext>
            </a:extLst>
          </p:cNvPr>
          <p:cNvSpPr/>
          <p:nvPr/>
        </p:nvSpPr>
        <p:spPr>
          <a:xfrm>
            <a:off x="2823008" y="5446026"/>
            <a:ext cx="5800667" cy="954774"/>
          </a:xfrm>
          <a:prstGeom prst="wedgeRectCallout">
            <a:avLst>
              <a:gd name="adj1" fmla="val 37665"/>
              <a:gd name="adj2" fmla="val -661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14 Points 10">
            <a:extLst>
              <a:ext uri="{FF2B5EF4-FFF2-40B4-BE49-F238E27FC236}">
                <a16:creationId xmlns:a16="http://schemas.microsoft.com/office/drawing/2014/main" id="{0BD2D412-D448-47E8-A584-7C6AD9FF43DE}"/>
              </a:ext>
            </a:extLst>
          </p:cNvPr>
          <p:cNvSpPr/>
          <p:nvPr/>
        </p:nvSpPr>
        <p:spPr>
          <a:xfrm>
            <a:off x="9198543" y="5288737"/>
            <a:ext cx="2081886" cy="1112063"/>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F0BA02-1C10-4E95-A0F0-FCD2F33D164C}"/>
              </a:ext>
            </a:extLst>
          </p:cNvPr>
          <p:cNvSpPr/>
          <p:nvPr/>
        </p:nvSpPr>
        <p:spPr>
          <a:xfrm>
            <a:off x="9657959" y="5627419"/>
            <a:ext cx="1325613" cy="461665"/>
          </a:xfrm>
          <a:prstGeom prst="rect">
            <a:avLst/>
          </a:prstGeom>
        </p:spPr>
        <p:txBody>
          <a:bodyPr wrap="square">
            <a:spAutoFit/>
          </a:bodyPr>
          <a:lstStyle/>
          <a:p>
            <a:r>
              <a:rPr lang="en-US" sz="2400" dirty="0">
                <a:solidFill>
                  <a:schemeClr val="accent1"/>
                </a:solidFill>
              </a:rPr>
              <a:t>177 MB</a:t>
            </a:r>
          </a:p>
        </p:txBody>
      </p:sp>
    </p:spTree>
    <p:extLst>
      <p:ext uri="{BB962C8B-B14F-4D97-AF65-F5344CB8AC3E}">
        <p14:creationId xmlns:p14="http://schemas.microsoft.com/office/powerpoint/2010/main" val="16783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9B8C-B4D0-4EE5-AB3E-49FC870D299D}"/>
              </a:ext>
            </a:extLst>
          </p:cNvPr>
          <p:cNvSpPr>
            <a:spLocks noGrp="1"/>
          </p:cNvSpPr>
          <p:nvPr>
            <p:ph type="title"/>
          </p:nvPr>
        </p:nvSpPr>
        <p:spPr/>
        <p:txBody>
          <a:bodyPr/>
          <a:lstStyle/>
          <a:p>
            <a:r>
              <a:rPr lang="en-US" dirty="0"/>
              <a:t>Real World Impact?</a:t>
            </a:r>
          </a:p>
        </p:txBody>
      </p:sp>
      <p:sp>
        <p:nvSpPr>
          <p:cNvPr id="3" name="Content Placeholder 2">
            <a:extLst>
              <a:ext uri="{FF2B5EF4-FFF2-40B4-BE49-F238E27FC236}">
                <a16:creationId xmlns:a16="http://schemas.microsoft.com/office/drawing/2014/main" id="{ACFD6AC4-AD53-4829-B718-C38E36A172E9}"/>
              </a:ext>
            </a:extLst>
          </p:cNvPr>
          <p:cNvSpPr>
            <a:spLocks noGrp="1"/>
          </p:cNvSpPr>
          <p:nvPr>
            <p:ph idx="1"/>
          </p:nvPr>
        </p:nvSpPr>
        <p:spPr>
          <a:xfrm>
            <a:off x="838200" y="1825625"/>
            <a:ext cx="10515600" cy="949676"/>
          </a:xfrm>
        </p:spPr>
        <p:txBody>
          <a:bodyPr>
            <a:noAutofit/>
          </a:bodyPr>
          <a:lstStyle/>
          <a:p>
            <a:r>
              <a:rPr lang="en-US" sz="3200" dirty="0"/>
              <a:t>Verizon provides a cellular IoT charging plan for IoT users ($2 for one device with 200 KB data.</a:t>
            </a:r>
          </a:p>
        </p:txBody>
      </p:sp>
      <p:sp>
        <p:nvSpPr>
          <p:cNvPr id="4" name="Content Placeholder 2">
            <a:extLst>
              <a:ext uri="{FF2B5EF4-FFF2-40B4-BE49-F238E27FC236}">
                <a16:creationId xmlns:a16="http://schemas.microsoft.com/office/drawing/2014/main" id="{1954E0B2-81F7-45AD-A8A0-E6BC942340FF}"/>
              </a:ext>
            </a:extLst>
          </p:cNvPr>
          <p:cNvSpPr txBox="1">
            <a:spLocks/>
          </p:cNvSpPr>
          <p:nvPr/>
        </p:nvSpPr>
        <p:spPr>
          <a:xfrm>
            <a:off x="838200" y="2775301"/>
            <a:ext cx="10515600" cy="1844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The attack can consume 681 KB in 324 seconds, which means that 200KB data can be used in 100 seconds. </a:t>
            </a:r>
          </a:p>
        </p:txBody>
      </p:sp>
      <p:pic>
        <p:nvPicPr>
          <p:cNvPr id="1026" name="Picture 2" descr="âdeny of serviceâçå¾çæç´¢ç»æ">
            <a:extLst>
              <a:ext uri="{FF2B5EF4-FFF2-40B4-BE49-F238E27FC236}">
                <a16:creationId xmlns:a16="http://schemas.microsoft.com/office/drawing/2014/main" id="{CA363469-6C75-464F-902A-137E2B3B1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488" y="3799951"/>
            <a:ext cx="2347662" cy="23476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A0D3A87-46C3-40E8-AC4D-A2F4550EB63B}"/>
              </a:ext>
            </a:extLst>
          </p:cNvPr>
          <p:cNvSpPr txBox="1">
            <a:spLocks/>
          </p:cNvSpPr>
          <p:nvPr/>
        </p:nvSpPr>
        <p:spPr>
          <a:xfrm>
            <a:off x="1009850" y="3697714"/>
            <a:ext cx="10515600" cy="922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solidFill>
                  <a:schemeClr val="accent1"/>
                </a:solidFill>
              </a:rPr>
              <a:t>No automatically refill</a:t>
            </a:r>
            <a:r>
              <a:rPr lang="en-US" sz="2800" dirty="0"/>
              <a:t>: Denial of service</a:t>
            </a:r>
          </a:p>
        </p:txBody>
      </p:sp>
      <p:sp>
        <p:nvSpPr>
          <p:cNvPr id="7" name="Content Placeholder 2">
            <a:extLst>
              <a:ext uri="{FF2B5EF4-FFF2-40B4-BE49-F238E27FC236}">
                <a16:creationId xmlns:a16="http://schemas.microsoft.com/office/drawing/2014/main" id="{058B886B-9EE0-4187-80B9-7FFFB949180D}"/>
              </a:ext>
            </a:extLst>
          </p:cNvPr>
          <p:cNvSpPr txBox="1">
            <a:spLocks/>
          </p:cNvSpPr>
          <p:nvPr/>
        </p:nvSpPr>
        <p:spPr>
          <a:xfrm>
            <a:off x="1009850" y="4158920"/>
            <a:ext cx="10515600" cy="922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solidFill>
                  <a:schemeClr val="accent1"/>
                </a:solidFill>
              </a:rPr>
              <a:t>Automatically refill: </a:t>
            </a:r>
            <a:r>
              <a:rPr lang="en-US" sz="2800" dirty="0"/>
              <a:t>Non-negligible financial loss</a:t>
            </a:r>
          </a:p>
          <a:p>
            <a:pPr lvl="1"/>
            <a:endParaRPr lang="en-US" sz="2800" dirty="0"/>
          </a:p>
        </p:txBody>
      </p:sp>
      <p:sp>
        <p:nvSpPr>
          <p:cNvPr id="8" name="Thought Bubble: Cloud 7">
            <a:extLst>
              <a:ext uri="{FF2B5EF4-FFF2-40B4-BE49-F238E27FC236}">
                <a16:creationId xmlns:a16="http://schemas.microsoft.com/office/drawing/2014/main" id="{212CE304-1C69-4292-B716-327B9D0737A4}"/>
              </a:ext>
            </a:extLst>
          </p:cNvPr>
          <p:cNvSpPr/>
          <p:nvPr/>
        </p:nvSpPr>
        <p:spPr>
          <a:xfrm>
            <a:off x="666550" y="4973782"/>
            <a:ext cx="6648649" cy="1884218"/>
          </a:xfrm>
          <a:prstGeom prst="cloudCallout">
            <a:avLst>
              <a:gd name="adj1" fmla="val 30825"/>
              <a:gd name="adj2" fmla="val -693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 per 100 seconds = $1440 per day for a single IoT device!</a:t>
            </a:r>
          </a:p>
        </p:txBody>
      </p:sp>
    </p:spTree>
    <p:extLst>
      <p:ext uri="{BB962C8B-B14F-4D97-AF65-F5344CB8AC3E}">
        <p14:creationId xmlns:p14="http://schemas.microsoft.com/office/powerpoint/2010/main" val="151774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9E6A-2B41-4CE8-8BB8-D7FF49377607}"/>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5FEDC23E-7741-4E78-9C56-0ABBC113B8C3}"/>
              </a:ext>
            </a:extLst>
          </p:cNvPr>
          <p:cNvSpPr>
            <a:spLocks noGrp="1"/>
          </p:cNvSpPr>
          <p:nvPr>
            <p:ph idx="1"/>
          </p:nvPr>
        </p:nvSpPr>
        <p:spPr>
          <a:xfrm>
            <a:off x="838200" y="1825625"/>
            <a:ext cx="10515600" cy="474780"/>
          </a:xfrm>
        </p:spPr>
        <p:txBody>
          <a:bodyPr>
            <a:normAutofit fontScale="92500" lnSpcReduction="10000"/>
          </a:bodyPr>
          <a:lstStyle/>
          <a:p>
            <a:r>
              <a:rPr lang="en-US" sz="3200" dirty="0"/>
              <a:t>Flow-based service charging method for IoT devices.</a:t>
            </a:r>
          </a:p>
        </p:txBody>
      </p:sp>
      <p:sp>
        <p:nvSpPr>
          <p:cNvPr id="5" name="Content Placeholder 2">
            <a:extLst>
              <a:ext uri="{FF2B5EF4-FFF2-40B4-BE49-F238E27FC236}">
                <a16:creationId xmlns:a16="http://schemas.microsoft.com/office/drawing/2014/main" id="{A2966BFB-D2F2-4113-AC79-DFE478102981}"/>
              </a:ext>
            </a:extLst>
          </p:cNvPr>
          <p:cNvSpPr txBox="1">
            <a:spLocks/>
          </p:cNvSpPr>
          <p:nvPr/>
        </p:nvSpPr>
        <p:spPr>
          <a:xfrm>
            <a:off x="838200" y="2412122"/>
            <a:ext cx="10515600" cy="4747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Service data flow is identified by the five-tuple information:</a:t>
            </a:r>
          </a:p>
        </p:txBody>
      </p:sp>
      <p:sp>
        <p:nvSpPr>
          <p:cNvPr id="7" name="Double Wave 6">
            <a:extLst>
              <a:ext uri="{FF2B5EF4-FFF2-40B4-BE49-F238E27FC236}">
                <a16:creationId xmlns:a16="http://schemas.microsoft.com/office/drawing/2014/main" id="{13EA427D-AC1C-4BD3-8491-3527B47D930A}"/>
              </a:ext>
            </a:extLst>
          </p:cNvPr>
          <p:cNvSpPr/>
          <p:nvPr/>
        </p:nvSpPr>
        <p:spPr>
          <a:xfrm>
            <a:off x="673769" y="3219006"/>
            <a:ext cx="1703672" cy="895150"/>
          </a:xfrm>
          <a:prstGeom prst="doubleWav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IP address or mask</a:t>
            </a:r>
          </a:p>
        </p:txBody>
      </p:sp>
      <p:sp>
        <p:nvSpPr>
          <p:cNvPr id="8" name="Double Wave 7">
            <a:extLst>
              <a:ext uri="{FF2B5EF4-FFF2-40B4-BE49-F238E27FC236}">
                <a16:creationId xmlns:a16="http://schemas.microsoft.com/office/drawing/2014/main" id="{9F1BB0CF-7A51-4A47-BD62-0E2FE7C83F99}"/>
              </a:ext>
            </a:extLst>
          </p:cNvPr>
          <p:cNvSpPr/>
          <p:nvPr/>
        </p:nvSpPr>
        <p:spPr>
          <a:xfrm>
            <a:off x="2818599" y="3219006"/>
            <a:ext cx="1703672" cy="895150"/>
          </a:xfrm>
          <a:prstGeom prst="doubleWav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port number</a:t>
            </a:r>
          </a:p>
        </p:txBody>
      </p:sp>
      <p:sp>
        <p:nvSpPr>
          <p:cNvPr id="9" name="Double Wave 8">
            <a:extLst>
              <a:ext uri="{FF2B5EF4-FFF2-40B4-BE49-F238E27FC236}">
                <a16:creationId xmlns:a16="http://schemas.microsoft.com/office/drawing/2014/main" id="{F7E75CD1-8751-4B18-B755-93682BA71488}"/>
              </a:ext>
            </a:extLst>
          </p:cNvPr>
          <p:cNvSpPr/>
          <p:nvPr/>
        </p:nvSpPr>
        <p:spPr>
          <a:xfrm>
            <a:off x="4963429" y="3227987"/>
            <a:ext cx="1703672" cy="895150"/>
          </a:xfrm>
          <a:prstGeom prst="doubleWav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Destination IP address or mask</a:t>
            </a:r>
          </a:p>
        </p:txBody>
      </p:sp>
      <p:sp>
        <p:nvSpPr>
          <p:cNvPr id="10" name="Double Wave 9">
            <a:extLst>
              <a:ext uri="{FF2B5EF4-FFF2-40B4-BE49-F238E27FC236}">
                <a16:creationId xmlns:a16="http://schemas.microsoft.com/office/drawing/2014/main" id="{564C936F-58AB-45F7-B095-E318230968F9}"/>
              </a:ext>
            </a:extLst>
          </p:cNvPr>
          <p:cNvSpPr/>
          <p:nvPr/>
        </p:nvSpPr>
        <p:spPr>
          <a:xfrm>
            <a:off x="7108259" y="3219006"/>
            <a:ext cx="1703672" cy="895150"/>
          </a:xfrm>
          <a:prstGeom prst="doubleWav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Destination port number</a:t>
            </a:r>
          </a:p>
        </p:txBody>
      </p:sp>
      <p:sp>
        <p:nvSpPr>
          <p:cNvPr id="11" name="Double Wave 10">
            <a:extLst>
              <a:ext uri="{FF2B5EF4-FFF2-40B4-BE49-F238E27FC236}">
                <a16:creationId xmlns:a16="http://schemas.microsoft.com/office/drawing/2014/main" id="{64E751E0-7D7B-4262-AAEC-56DA5C893137}"/>
              </a:ext>
            </a:extLst>
          </p:cNvPr>
          <p:cNvSpPr/>
          <p:nvPr/>
        </p:nvSpPr>
        <p:spPr>
          <a:xfrm>
            <a:off x="9253089" y="3227987"/>
            <a:ext cx="1703672" cy="895150"/>
          </a:xfrm>
          <a:prstGeom prst="doubleWav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Protocol ID (TCO/UDP)</a:t>
            </a:r>
          </a:p>
        </p:txBody>
      </p:sp>
      <p:sp>
        <p:nvSpPr>
          <p:cNvPr id="12" name="Speech Bubble: Rectangle 11">
            <a:extLst>
              <a:ext uri="{FF2B5EF4-FFF2-40B4-BE49-F238E27FC236}">
                <a16:creationId xmlns:a16="http://schemas.microsoft.com/office/drawing/2014/main" id="{F082E433-DB2B-49DC-BFAE-43AB45F0BAE2}"/>
              </a:ext>
            </a:extLst>
          </p:cNvPr>
          <p:cNvSpPr/>
          <p:nvPr/>
        </p:nvSpPr>
        <p:spPr>
          <a:xfrm>
            <a:off x="1669984" y="4522419"/>
            <a:ext cx="8852031" cy="895150"/>
          </a:xfrm>
          <a:prstGeom prst="wedgeRectCallout">
            <a:avLst>
              <a:gd name="adj1" fmla="val 40422"/>
              <a:gd name="adj2" fmla="val -689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VoLTE signaling can be represented (*, *, </a:t>
            </a:r>
            <a:r>
              <a:rPr lang="en-US" sz="2400" dirty="0" err="1">
                <a:solidFill>
                  <a:schemeClr val="tx1"/>
                </a:solidFill>
              </a:rPr>
              <a:t>VoLTE_Server_IP</a:t>
            </a:r>
            <a:r>
              <a:rPr lang="en-US" sz="2400" dirty="0">
                <a:solidFill>
                  <a:schemeClr val="tx1"/>
                </a:solidFill>
              </a:rPr>
              <a:t>, 5060, TCP)</a:t>
            </a:r>
          </a:p>
        </p:txBody>
      </p:sp>
    </p:spTree>
    <p:extLst>
      <p:ext uri="{BB962C8B-B14F-4D97-AF65-F5344CB8AC3E}">
        <p14:creationId xmlns:p14="http://schemas.microsoft.com/office/powerpoint/2010/main" val="94228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58E8-89CD-4B20-8B8A-29EEF98328B2}"/>
              </a:ext>
            </a:extLst>
          </p:cNvPr>
          <p:cNvSpPr>
            <a:spLocks noGrp="1"/>
          </p:cNvSpPr>
          <p:nvPr>
            <p:ph type="title"/>
          </p:nvPr>
        </p:nvSpPr>
        <p:spPr/>
        <p:txBody>
          <a:bodyPr/>
          <a:lstStyle/>
          <a:p>
            <a:r>
              <a:rPr lang="en-US" dirty="0"/>
              <a:t>Internet-of-Things (IoT) Era </a:t>
            </a:r>
          </a:p>
        </p:txBody>
      </p:sp>
      <p:sp>
        <p:nvSpPr>
          <p:cNvPr id="5" name="Content Placeholder 4">
            <a:extLst>
              <a:ext uri="{FF2B5EF4-FFF2-40B4-BE49-F238E27FC236}">
                <a16:creationId xmlns:a16="http://schemas.microsoft.com/office/drawing/2014/main" id="{B2C1C505-7FEA-4A58-960B-D4BE73CB34A9}"/>
              </a:ext>
            </a:extLst>
          </p:cNvPr>
          <p:cNvSpPr>
            <a:spLocks noGrp="1"/>
          </p:cNvSpPr>
          <p:nvPr>
            <p:ph idx="1"/>
          </p:nvPr>
        </p:nvSpPr>
        <p:spPr>
          <a:xfrm>
            <a:off x="4242054" y="1734387"/>
            <a:ext cx="6251448" cy="4351338"/>
          </a:xfrm>
        </p:spPr>
        <p:txBody>
          <a:bodyPr/>
          <a:lstStyle/>
          <a:p>
            <a:pPr marL="0" indent="0">
              <a:buNone/>
            </a:pPr>
            <a:r>
              <a:rPr lang="en-US" dirty="0"/>
              <a:t>‘Things’ include a wide variety of devices</a:t>
            </a:r>
          </a:p>
          <a:p>
            <a:pPr lvl="1"/>
            <a:r>
              <a:rPr lang="en-US" dirty="0"/>
              <a:t>House appliances</a:t>
            </a:r>
          </a:p>
          <a:p>
            <a:pPr lvl="1"/>
            <a:r>
              <a:rPr lang="en-US" dirty="0"/>
              <a:t>Hotspot on vehicles</a:t>
            </a:r>
          </a:p>
          <a:p>
            <a:pPr lvl="1"/>
            <a:r>
              <a:rPr lang="en-US" dirty="0"/>
              <a:t>Wearable devices</a:t>
            </a:r>
          </a:p>
          <a:p>
            <a:pPr lvl="1"/>
            <a:r>
              <a:rPr lang="en-US" dirty="0"/>
              <a:t>Heart monitoring implants</a:t>
            </a:r>
          </a:p>
          <a:p>
            <a:pPr lvl="1"/>
            <a:r>
              <a:rPr lang="en-US" dirty="0"/>
              <a:t>Cameras streaming live feed of wild animals</a:t>
            </a:r>
          </a:p>
          <a:p>
            <a:pPr lvl="1"/>
            <a:r>
              <a:rPr lang="en-US" dirty="0"/>
              <a:t>Biochip transponders on farm animals</a:t>
            </a:r>
          </a:p>
          <a:p>
            <a:pPr lvl="1"/>
            <a:r>
              <a:rPr lang="en-US" dirty="0"/>
              <a:t>Etc.</a:t>
            </a:r>
          </a:p>
        </p:txBody>
      </p:sp>
      <p:pic>
        <p:nvPicPr>
          <p:cNvPr id="1028" name="Picture 4" descr="âiotâçå¾çæç´¢ç»æ">
            <a:extLst>
              <a:ext uri="{FF2B5EF4-FFF2-40B4-BE49-F238E27FC236}">
                <a16:creationId xmlns:a16="http://schemas.microsoft.com/office/drawing/2014/main" id="{999F0D46-FA53-4776-AAC6-3C78A24CE6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757" y="1504379"/>
            <a:ext cx="3352355" cy="4811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4291B2-B323-4F8C-8DB4-389FB972DEC1}"/>
              </a:ext>
            </a:extLst>
          </p:cNvPr>
          <p:cNvSpPr txBox="1"/>
          <p:nvPr/>
        </p:nvSpPr>
        <p:spPr>
          <a:xfrm>
            <a:off x="186373" y="6492875"/>
            <a:ext cx="4407408" cy="276999"/>
          </a:xfrm>
          <a:prstGeom prst="rect">
            <a:avLst/>
          </a:prstGeom>
          <a:noFill/>
        </p:spPr>
        <p:txBody>
          <a:bodyPr wrap="square" rtlCol="0">
            <a:spAutoFit/>
          </a:bodyPr>
          <a:lstStyle/>
          <a:p>
            <a:r>
              <a:rPr lang="en-US" sz="1200" dirty="0"/>
              <a:t>https://appsec-labs.com/iot-security/</a:t>
            </a:r>
          </a:p>
        </p:txBody>
      </p:sp>
      <p:pic>
        <p:nvPicPr>
          <p:cNvPr id="1032" name="Picture 8" descr="âsmart watchâçå¾çæç´¢ç»æ">
            <a:extLst>
              <a:ext uri="{FF2B5EF4-FFF2-40B4-BE49-F238E27FC236}">
                <a16:creationId xmlns:a16="http://schemas.microsoft.com/office/drawing/2014/main" id="{10746823-F159-4995-A80D-DCD97989729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410444" y="4110261"/>
            <a:ext cx="1673352"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âsmart bulbâçå¾çæç´¢ç»æ">
            <a:extLst>
              <a:ext uri="{FF2B5EF4-FFF2-40B4-BE49-F238E27FC236}">
                <a16:creationId xmlns:a16="http://schemas.microsoft.com/office/drawing/2014/main" id="{892B7C1C-0FC9-403E-86F3-524A2ECB25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3472" y="1598676"/>
            <a:ext cx="1830324" cy="183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40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1000"/>
                                        <p:tgtEl>
                                          <p:spTgt spid="1032"/>
                                        </p:tgtEl>
                                      </p:cBhvr>
                                    </p:animEffect>
                                    <p:anim calcmode="lin" valueType="num">
                                      <p:cBhvr>
                                        <p:cTn id="15" dur="1000" fill="hold"/>
                                        <p:tgtEl>
                                          <p:spTgt spid="1032"/>
                                        </p:tgtEl>
                                        <p:attrNameLst>
                                          <p:attrName>ppt_x</p:attrName>
                                        </p:attrNameLst>
                                      </p:cBhvr>
                                      <p:tavLst>
                                        <p:tav tm="0">
                                          <p:val>
                                            <p:strVal val="#ppt_x"/>
                                          </p:val>
                                        </p:tav>
                                        <p:tav tm="100000">
                                          <p:val>
                                            <p:strVal val="#ppt_x"/>
                                          </p:val>
                                        </p:tav>
                                      </p:tavLst>
                                    </p:anim>
                                    <p:anim calcmode="lin" valueType="num">
                                      <p:cBhvr>
                                        <p:cTn id="16"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96BA-5B30-41BA-A2C1-3DA43BC8C50D}"/>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CC1AEC20-FF90-485E-B099-C454907E7DDE}"/>
              </a:ext>
            </a:extLst>
          </p:cNvPr>
          <p:cNvSpPr>
            <a:spLocks noGrp="1"/>
          </p:cNvSpPr>
          <p:nvPr>
            <p:ph idx="1"/>
          </p:nvPr>
        </p:nvSpPr>
        <p:spPr>
          <a:xfrm>
            <a:off x="838200" y="1614334"/>
            <a:ext cx="10515600" cy="4388418"/>
          </a:xfrm>
        </p:spPr>
        <p:txBody>
          <a:bodyPr>
            <a:normAutofit/>
          </a:bodyPr>
          <a:lstStyle/>
          <a:p>
            <a:r>
              <a:rPr lang="en-US" sz="4000" dirty="0"/>
              <a:t>Advantage of flow-based charging method</a:t>
            </a:r>
          </a:p>
          <a:p>
            <a:pPr lvl="1"/>
            <a:r>
              <a:rPr lang="en-US" sz="3600" dirty="0"/>
              <a:t>Compatible: Applying different charging methods to a single bearer for different services</a:t>
            </a:r>
          </a:p>
          <a:p>
            <a:pPr lvl="1"/>
            <a:r>
              <a:rPr lang="en-US" sz="3600" dirty="0"/>
              <a:t>Deployable: T-Mobile and Verizon provide users with free DNS services (packets over TCP/UDP destination port 53 are free of charge)</a:t>
            </a:r>
          </a:p>
          <a:p>
            <a:pPr lvl="1"/>
            <a:endParaRPr lang="en-US" dirty="0"/>
          </a:p>
        </p:txBody>
      </p:sp>
      <p:sp>
        <p:nvSpPr>
          <p:cNvPr id="4" name="Content Placeholder 2">
            <a:extLst>
              <a:ext uri="{FF2B5EF4-FFF2-40B4-BE49-F238E27FC236}">
                <a16:creationId xmlns:a16="http://schemas.microsoft.com/office/drawing/2014/main" id="{0DBE2611-1E98-4F62-911C-95D530DE7333}"/>
              </a:ext>
            </a:extLst>
          </p:cNvPr>
          <p:cNvSpPr txBox="1">
            <a:spLocks/>
          </p:cNvSpPr>
          <p:nvPr/>
        </p:nvSpPr>
        <p:spPr>
          <a:xfrm>
            <a:off x="838200" y="3918103"/>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723644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715D-195F-4536-95FA-98848D0C8E2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FA7FED8-E2CC-460B-A620-BEFAC4DEDDD2}"/>
              </a:ext>
            </a:extLst>
          </p:cNvPr>
          <p:cNvSpPr>
            <a:spLocks noGrp="1"/>
          </p:cNvSpPr>
          <p:nvPr>
            <p:ph idx="1"/>
          </p:nvPr>
        </p:nvSpPr>
        <p:spPr/>
        <p:txBody>
          <a:bodyPr>
            <a:normAutofit fontScale="92500" lnSpcReduction="10000"/>
          </a:bodyPr>
          <a:lstStyle/>
          <a:p>
            <a:r>
              <a:rPr lang="en-US" sz="4000" dirty="0"/>
              <a:t>Review the network architecture and specification for cellular IoT</a:t>
            </a:r>
          </a:p>
          <a:p>
            <a:r>
              <a:rPr lang="en-US" sz="4000" dirty="0"/>
              <a:t>Vulnerability</a:t>
            </a:r>
          </a:p>
          <a:p>
            <a:pPr lvl="1"/>
            <a:r>
              <a:rPr lang="en-US" sz="3600" dirty="0"/>
              <a:t>The single bearer of IoT device servers both VoLTE services and data services.</a:t>
            </a:r>
          </a:p>
          <a:p>
            <a:r>
              <a:rPr lang="en-US" sz="4000" dirty="0"/>
              <a:t>Proof-of-concept attack</a:t>
            </a:r>
          </a:p>
          <a:p>
            <a:r>
              <a:rPr lang="en-US" sz="4000" dirty="0"/>
              <a:t>Solution</a:t>
            </a:r>
          </a:p>
          <a:p>
            <a:pPr lvl="1"/>
            <a:r>
              <a:rPr lang="en-US" sz="3600" dirty="0"/>
              <a:t>Flow-based service charging method</a:t>
            </a:r>
          </a:p>
        </p:txBody>
      </p:sp>
    </p:spTree>
    <p:extLst>
      <p:ext uri="{BB962C8B-B14F-4D97-AF65-F5344CB8AC3E}">
        <p14:creationId xmlns:p14="http://schemas.microsoft.com/office/powerpoint/2010/main" val="62682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63F28-D1D0-4C36-91B9-4563FA3036E1}"/>
              </a:ext>
            </a:extLst>
          </p:cNvPr>
          <p:cNvSpPr>
            <a:spLocks noGrp="1"/>
          </p:cNvSpPr>
          <p:nvPr>
            <p:ph idx="1"/>
          </p:nvPr>
        </p:nvSpPr>
        <p:spPr/>
        <p:txBody>
          <a:bodyPr>
            <a:normAutofit/>
          </a:bodyPr>
          <a:lstStyle/>
          <a:p>
            <a:pPr marL="0" indent="0">
              <a:buNone/>
            </a:pPr>
            <a:r>
              <a:rPr lang="en-US" sz="5400" dirty="0"/>
              <a:t>Thank you! Questions?</a:t>
            </a:r>
          </a:p>
        </p:txBody>
      </p:sp>
    </p:spTree>
    <p:extLst>
      <p:ext uri="{BB962C8B-B14F-4D97-AF65-F5344CB8AC3E}">
        <p14:creationId xmlns:p14="http://schemas.microsoft.com/office/powerpoint/2010/main" val="138509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6BDE-DD8A-4BCF-AC76-07770378B389}"/>
              </a:ext>
            </a:extLst>
          </p:cNvPr>
          <p:cNvSpPr>
            <a:spLocks noGrp="1"/>
          </p:cNvSpPr>
          <p:nvPr>
            <p:ph type="title"/>
          </p:nvPr>
        </p:nvSpPr>
        <p:spPr>
          <a:xfrm>
            <a:off x="1798320" y="1956179"/>
            <a:ext cx="3002280" cy="1325563"/>
          </a:xfrm>
        </p:spPr>
        <p:txBody>
          <a:bodyPr/>
          <a:lstStyle/>
          <a:p>
            <a:r>
              <a:rPr lang="en-US" dirty="0"/>
              <a:t>Cellular IoT</a:t>
            </a:r>
          </a:p>
        </p:txBody>
      </p:sp>
      <p:sp>
        <p:nvSpPr>
          <p:cNvPr id="3" name="Content Placeholder 2">
            <a:extLst>
              <a:ext uri="{FF2B5EF4-FFF2-40B4-BE49-F238E27FC236}">
                <a16:creationId xmlns:a16="http://schemas.microsoft.com/office/drawing/2014/main" id="{109D94BB-5AF0-4763-BD10-9723EF5D5569}"/>
              </a:ext>
            </a:extLst>
          </p:cNvPr>
          <p:cNvSpPr>
            <a:spLocks noGrp="1"/>
          </p:cNvSpPr>
          <p:nvPr>
            <p:ph idx="1"/>
          </p:nvPr>
        </p:nvSpPr>
        <p:spPr>
          <a:xfrm>
            <a:off x="838200" y="2895473"/>
            <a:ext cx="5141976" cy="4351338"/>
          </a:xfrm>
        </p:spPr>
        <p:txBody>
          <a:bodyPr/>
          <a:lstStyle/>
          <a:p>
            <a:r>
              <a:rPr lang="en-US" dirty="0"/>
              <a:t>Rel-8/ Cat. 4, Rel-8/Cat. 1, etc.</a:t>
            </a:r>
          </a:p>
          <a:p>
            <a:r>
              <a:rPr lang="en-US" dirty="0"/>
              <a:t>Providing wide range data rates (0.2 Mbps to 150 Mbps) with low-power consumption for IoT devices.</a:t>
            </a:r>
          </a:p>
          <a:p>
            <a:r>
              <a:rPr lang="en-US" dirty="0"/>
              <a:t>Already being proposed in 4G LTE networks and can be merged with existing networks</a:t>
            </a:r>
          </a:p>
        </p:txBody>
      </p:sp>
      <p:sp>
        <p:nvSpPr>
          <p:cNvPr id="4" name="Title 1">
            <a:extLst>
              <a:ext uri="{FF2B5EF4-FFF2-40B4-BE49-F238E27FC236}">
                <a16:creationId xmlns:a16="http://schemas.microsoft.com/office/drawing/2014/main" id="{ED9A19F4-D986-4B93-A35A-009110639A05}"/>
              </a:ext>
            </a:extLst>
          </p:cNvPr>
          <p:cNvSpPr txBox="1">
            <a:spLocks/>
          </p:cNvSpPr>
          <p:nvPr/>
        </p:nvSpPr>
        <p:spPr>
          <a:xfrm>
            <a:off x="7168896" y="1956179"/>
            <a:ext cx="3965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Non-Cellular IoT</a:t>
            </a:r>
          </a:p>
        </p:txBody>
      </p:sp>
      <p:sp>
        <p:nvSpPr>
          <p:cNvPr id="5" name="Content Placeholder 2">
            <a:extLst>
              <a:ext uri="{FF2B5EF4-FFF2-40B4-BE49-F238E27FC236}">
                <a16:creationId xmlns:a16="http://schemas.microsoft.com/office/drawing/2014/main" id="{DBC9CC7A-3D66-4BF9-BD71-769794DC72F2}"/>
              </a:ext>
            </a:extLst>
          </p:cNvPr>
          <p:cNvSpPr txBox="1">
            <a:spLocks/>
          </p:cNvSpPr>
          <p:nvPr/>
        </p:nvSpPr>
        <p:spPr>
          <a:xfrm>
            <a:off x="6510528" y="2895473"/>
            <a:ext cx="52821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LoRA</a:t>
            </a:r>
            <a:r>
              <a:rPr lang="en-US" dirty="0"/>
              <a:t>, </a:t>
            </a:r>
            <a:r>
              <a:rPr lang="en-US" dirty="0" err="1"/>
              <a:t>SigFox</a:t>
            </a:r>
            <a:r>
              <a:rPr lang="en-US" dirty="0"/>
              <a:t>, etc.</a:t>
            </a:r>
          </a:p>
          <a:p>
            <a:r>
              <a:rPr lang="en-US" dirty="0"/>
              <a:t>Only for low-speed transmission ( &lt;= 50 Kbps) and low-power consumption IoT services.</a:t>
            </a:r>
          </a:p>
        </p:txBody>
      </p:sp>
      <p:pic>
        <p:nvPicPr>
          <p:cNvPr id="3074" name="Picture 2" descr="âloraâçå¾çæç´¢ç»æ">
            <a:extLst>
              <a:ext uri="{FF2B5EF4-FFF2-40B4-BE49-F238E27FC236}">
                <a16:creationId xmlns:a16="http://schemas.microsoft.com/office/drawing/2014/main" id="{606AE1D7-3B2F-4E52-9263-7158916F8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72" y="566852"/>
            <a:ext cx="2633807" cy="16369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âsigfoxâçå¾çæç´¢ç»æ">
            <a:extLst>
              <a:ext uri="{FF2B5EF4-FFF2-40B4-BE49-F238E27FC236}">
                <a16:creationId xmlns:a16="http://schemas.microsoft.com/office/drawing/2014/main" id="{E828D46D-D22D-477D-B82D-11008681E9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4527" y="566852"/>
            <a:ext cx="3633216" cy="11747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âcellular iotâçå¾çæç´¢ç»æ">
            <a:extLst>
              <a:ext uri="{FF2B5EF4-FFF2-40B4-BE49-F238E27FC236}">
                <a16:creationId xmlns:a16="http://schemas.microsoft.com/office/drawing/2014/main" id="{BC6A5860-3628-4AA9-A0BA-83AE3D06E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234" y="256950"/>
            <a:ext cx="3442366" cy="18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39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31C8-28E6-4043-9B41-6C0AC1424394}"/>
              </a:ext>
            </a:extLst>
          </p:cNvPr>
          <p:cNvSpPr>
            <a:spLocks noGrp="1"/>
          </p:cNvSpPr>
          <p:nvPr>
            <p:ph type="title"/>
          </p:nvPr>
        </p:nvSpPr>
        <p:spPr/>
        <p:txBody>
          <a:bodyPr/>
          <a:lstStyle/>
          <a:p>
            <a:r>
              <a:rPr lang="en-US" dirty="0"/>
              <a:t>Key Problem for Cellular IoT Services</a:t>
            </a:r>
          </a:p>
        </p:txBody>
      </p:sp>
      <p:sp>
        <p:nvSpPr>
          <p:cNvPr id="3" name="Content Placeholder 2">
            <a:extLst>
              <a:ext uri="{FF2B5EF4-FFF2-40B4-BE49-F238E27FC236}">
                <a16:creationId xmlns:a16="http://schemas.microsoft.com/office/drawing/2014/main" id="{3F6C9A92-37F8-47FC-BA9B-732FE2454831}"/>
              </a:ext>
            </a:extLst>
          </p:cNvPr>
          <p:cNvSpPr>
            <a:spLocks noGrp="1"/>
          </p:cNvSpPr>
          <p:nvPr>
            <p:ph idx="1"/>
          </p:nvPr>
        </p:nvSpPr>
        <p:spPr>
          <a:xfrm>
            <a:off x="7039653" y="1588993"/>
            <a:ext cx="5100123" cy="1325563"/>
          </a:xfrm>
        </p:spPr>
        <p:txBody>
          <a:bodyPr>
            <a:normAutofit lnSpcReduction="10000"/>
          </a:bodyPr>
          <a:lstStyle/>
          <a:p>
            <a:r>
              <a:rPr lang="en-US" sz="3200" dirty="0"/>
              <a:t>Does the existing network infrastructure support IoT services well?</a:t>
            </a:r>
          </a:p>
        </p:txBody>
      </p:sp>
      <p:pic>
        <p:nvPicPr>
          <p:cNvPr id="4" name="Picture 3">
            <a:extLst>
              <a:ext uri="{FF2B5EF4-FFF2-40B4-BE49-F238E27FC236}">
                <a16:creationId xmlns:a16="http://schemas.microsoft.com/office/drawing/2014/main" id="{CF24D76F-19AC-44DC-A80A-DDF212802B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1376" y="2812860"/>
            <a:ext cx="3287486" cy="3287486"/>
          </a:xfrm>
          <a:prstGeom prst="rect">
            <a:avLst/>
          </a:prstGeom>
        </p:spPr>
      </p:pic>
      <p:pic>
        <p:nvPicPr>
          <p:cNvPr id="2052" name="Picture 4" descr="âiotâçå¾çæç´¢ç»æ">
            <a:extLst>
              <a:ext uri="{FF2B5EF4-FFF2-40B4-BE49-F238E27FC236}">
                <a16:creationId xmlns:a16="http://schemas.microsoft.com/office/drawing/2014/main" id="{5AA0EFC2-2972-4411-82B0-517962D82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96" y="2079117"/>
            <a:ext cx="6125252" cy="344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34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4D5-9E26-454D-9967-98A8EF7C8C87}"/>
              </a:ext>
            </a:extLst>
          </p:cNvPr>
          <p:cNvSpPr>
            <a:spLocks noGrp="1"/>
          </p:cNvSpPr>
          <p:nvPr>
            <p:ph type="title"/>
          </p:nvPr>
        </p:nvSpPr>
        <p:spPr/>
        <p:txBody>
          <a:bodyPr/>
          <a:lstStyle/>
          <a:p>
            <a:r>
              <a:rPr lang="en-US" dirty="0"/>
              <a:t>Glance of Cellular IoT</a:t>
            </a:r>
          </a:p>
        </p:txBody>
      </p:sp>
      <p:sp>
        <p:nvSpPr>
          <p:cNvPr id="3" name="Content Placeholder 2">
            <a:extLst>
              <a:ext uri="{FF2B5EF4-FFF2-40B4-BE49-F238E27FC236}">
                <a16:creationId xmlns:a16="http://schemas.microsoft.com/office/drawing/2014/main" id="{6A66B7BC-F37E-46F0-84C6-C49328F5D5E9}"/>
              </a:ext>
            </a:extLst>
          </p:cNvPr>
          <p:cNvSpPr>
            <a:spLocks noGrp="1"/>
          </p:cNvSpPr>
          <p:nvPr>
            <p:ph idx="1"/>
          </p:nvPr>
        </p:nvSpPr>
        <p:spPr>
          <a:xfrm>
            <a:off x="838200" y="1511579"/>
            <a:ext cx="7128164" cy="2631117"/>
          </a:xfrm>
        </p:spPr>
        <p:txBody>
          <a:bodyPr>
            <a:normAutofit lnSpcReduction="10000"/>
          </a:bodyPr>
          <a:lstStyle/>
          <a:p>
            <a:pPr marL="514350" indent="-514350">
              <a:buFont typeface="+mj-lt"/>
              <a:buAutoNum type="arabicPeriod"/>
            </a:pPr>
            <a:r>
              <a:rPr lang="en-US" sz="3600" dirty="0"/>
              <a:t>Cellular IoT devices share the similar network architecture with non-IoT devices (smartphones).</a:t>
            </a:r>
          </a:p>
          <a:p>
            <a:pPr marL="514350" indent="-514350">
              <a:buFont typeface="+mj-lt"/>
              <a:buAutoNum type="arabicPeriod"/>
            </a:pPr>
            <a:r>
              <a:rPr lang="en-US" sz="3600" dirty="0"/>
              <a:t>Specific IoT cellular network specification.</a:t>
            </a:r>
          </a:p>
        </p:txBody>
      </p:sp>
      <p:pic>
        <p:nvPicPr>
          <p:cNvPr id="4" name="Picture 3">
            <a:extLst>
              <a:ext uri="{FF2B5EF4-FFF2-40B4-BE49-F238E27FC236}">
                <a16:creationId xmlns:a16="http://schemas.microsoft.com/office/drawing/2014/main" id="{2E544EEC-084A-43B6-B827-1AC283675E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360"/>
          <a:stretch/>
        </p:blipFill>
        <p:spPr>
          <a:xfrm>
            <a:off x="8230266" y="1361578"/>
            <a:ext cx="3387436" cy="4478372"/>
          </a:xfrm>
          <a:prstGeom prst="rect">
            <a:avLst/>
          </a:prstGeom>
        </p:spPr>
      </p:pic>
      <p:pic>
        <p:nvPicPr>
          <p:cNvPr id="1026" name="Picture 2" descr="âattâçå¾çæç´¢ç»æ">
            <a:extLst>
              <a:ext uri="{FF2B5EF4-FFF2-40B4-BE49-F238E27FC236}">
                <a16:creationId xmlns:a16="http://schemas.microsoft.com/office/drawing/2014/main" id="{5DC15591-99EE-4A6C-BC6E-765CBCDE6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40" y="4142696"/>
            <a:ext cx="1954687" cy="1954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âtmobileâçå¾çæç´¢ç»æ">
            <a:extLst>
              <a:ext uri="{FF2B5EF4-FFF2-40B4-BE49-F238E27FC236}">
                <a16:creationId xmlns:a16="http://schemas.microsoft.com/office/drawing/2014/main" id="{346D8B40-9AAA-4BA3-AC55-1B17B9A6C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129" y="4142695"/>
            <a:ext cx="1956949" cy="1954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âverizonâçå¾çæç´¢ç»æ">
            <a:extLst>
              <a:ext uri="{FF2B5EF4-FFF2-40B4-BE49-F238E27FC236}">
                <a16:creationId xmlns:a16="http://schemas.microsoft.com/office/drawing/2014/main" id="{5E3BC8D8-7C5C-414D-8BAD-7C339BD63C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525946" y="4321805"/>
            <a:ext cx="2703387" cy="144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7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0267-F04F-4E04-8245-71FCB2721947}"/>
              </a:ext>
            </a:extLst>
          </p:cNvPr>
          <p:cNvSpPr>
            <a:spLocks noGrp="1"/>
          </p:cNvSpPr>
          <p:nvPr>
            <p:ph type="title"/>
          </p:nvPr>
        </p:nvSpPr>
        <p:spPr/>
        <p:txBody>
          <a:bodyPr/>
          <a:lstStyle/>
          <a:p>
            <a:r>
              <a:rPr lang="en-US" dirty="0"/>
              <a:t>Study of IoT Support in Cellular Networks</a:t>
            </a:r>
          </a:p>
        </p:txBody>
      </p:sp>
      <p:sp>
        <p:nvSpPr>
          <p:cNvPr id="3" name="Content Placeholder 2">
            <a:extLst>
              <a:ext uri="{FF2B5EF4-FFF2-40B4-BE49-F238E27FC236}">
                <a16:creationId xmlns:a16="http://schemas.microsoft.com/office/drawing/2014/main" id="{63C57CAE-CD01-457E-8EF4-0A64375F7B54}"/>
              </a:ext>
            </a:extLst>
          </p:cNvPr>
          <p:cNvSpPr>
            <a:spLocks noGrp="1"/>
          </p:cNvSpPr>
          <p:nvPr>
            <p:ph idx="1"/>
          </p:nvPr>
        </p:nvSpPr>
        <p:spPr/>
        <p:txBody>
          <a:bodyPr/>
          <a:lstStyle/>
          <a:p>
            <a:r>
              <a:rPr lang="en-US" sz="3600" b="1" dirty="0"/>
              <a:t>Cellular IoT Primer</a:t>
            </a:r>
          </a:p>
          <a:p>
            <a:pPr lvl="1"/>
            <a:r>
              <a:rPr lang="en-US" sz="3200" dirty="0"/>
              <a:t>Cellular IoT Architecture </a:t>
            </a:r>
          </a:p>
          <a:p>
            <a:pPr lvl="1"/>
            <a:r>
              <a:rPr lang="en-US" sz="3200" dirty="0"/>
              <a:t>IoT Specifications</a:t>
            </a:r>
          </a:p>
          <a:p>
            <a:r>
              <a:rPr lang="en-US" sz="3600" b="1" dirty="0"/>
              <a:t>Vulnerability</a:t>
            </a:r>
          </a:p>
          <a:p>
            <a:r>
              <a:rPr lang="en-US" sz="3600" b="1" dirty="0"/>
              <a:t>Proof-of-concept Attack</a:t>
            </a:r>
          </a:p>
          <a:p>
            <a:r>
              <a:rPr lang="en-US" sz="3600" b="1" dirty="0"/>
              <a:t>Solution</a:t>
            </a:r>
          </a:p>
          <a:p>
            <a:endParaRPr lang="en-US" dirty="0"/>
          </a:p>
          <a:p>
            <a:endParaRPr lang="en-US" dirty="0"/>
          </a:p>
        </p:txBody>
      </p:sp>
    </p:spTree>
    <p:extLst>
      <p:ext uri="{BB962C8B-B14F-4D97-AF65-F5344CB8AC3E}">
        <p14:creationId xmlns:p14="http://schemas.microsoft.com/office/powerpoint/2010/main" val="186776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10EB21-C4B9-449F-8120-37DBF6EF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07" y="1587741"/>
            <a:ext cx="8933118" cy="4208355"/>
          </a:xfrm>
          <a:prstGeom prst="rect">
            <a:avLst/>
          </a:prstGeom>
        </p:spPr>
      </p:pic>
      <p:sp>
        <p:nvSpPr>
          <p:cNvPr id="2" name="Title 1">
            <a:extLst>
              <a:ext uri="{FF2B5EF4-FFF2-40B4-BE49-F238E27FC236}">
                <a16:creationId xmlns:a16="http://schemas.microsoft.com/office/drawing/2014/main" id="{DE619F5F-61D1-4BEE-A14F-D68E264E1CE2}"/>
              </a:ext>
            </a:extLst>
          </p:cNvPr>
          <p:cNvSpPr>
            <a:spLocks noGrp="1"/>
          </p:cNvSpPr>
          <p:nvPr>
            <p:ph type="title"/>
          </p:nvPr>
        </p:nvSpPr>
        <p:spPr/>
        <p:txBody>
          <a:bodyPr/>
          <a:lstStyle/>
          <a:p>
            <a:r>
              <a:rPr lang="en-US" dirty="0"/>
              <a:t>4G LTE Network Architecture for Cellular IoT</a:t>
            </a:r>
          </a:p>
        </p:txBody>
      </p:sp>
      <p:sp>
        <p:nvSpPr>
          <p:cNvPr id="8" name="Content Placeholder 7">
            <a:extLst>
              <a:ext uri="{FF2B5EF4-FFF2-40B4-BE49-F238E27FC236}">
                <a16:creationId xmlns:a16="http://schemas.microsoft.com/office/drawing/2014/main" id="{CBC46E04-9A44-4093-BB15-42E11E822994}"/>
              </a:ext>
            </a:extLst>
          </p:cNvPr>
          <p:cNvSpPr>
            <a:spLocks noGrp="1"/>
          </p:cNvSpPr>
          <p:nvPr>
            <p:ph idx="1"/>
          </p:nvPr>
        </p:nvSpPr>
        <p:spPr>
          <a:xfrm>
            <a:off x="599647" y="2161189"/>
            <a:ext cx="3064453" cy="2858030"/>
          </a:xfrm>
        </p:spPr>
        <p:txBody>
          <a:bodyPr>
            <a:normAutofit lnSpcReduction="10000"/>
          </a:bodyPr>
          <a:lstStyle/>
          <a:p>
            <a:r>
              <a:rPr lang="en-US" dirty="0"/>
              <a:t>Radio Access Network (RAN)</a:t>
            </a:r>
          </a:p>
          <a:p>
            <a:r>
              <a:rPr lang="en-US" dirty="0"/>
              <a:t>Core Network (CN)</a:t>
            </a:r>
          </a:p>
          <a:p>
            <a:pPr lvl="1"/>
            <a:r>
              <a:rPr lang="en-US" dirty="0"/>
              <a:t>Management</a:t>
            </a:r>
          </a:p>
          <a:p>
            <a:pPr lvl="1"/>
            <a:r>
              <a:rPr lang="en-US" dirty="0"/>
              <a:t>Control</a:t>
            </a:r>
          </a:p>
          <a:p>
            <a:pPr lvl="1"/>
            <a:r>
              <a:rPr lang="en-US" dirty="0"/>
              <a:t>Data</a:t>
            </a:r>
          </a:p>
          <a:p>
            <a:pPr lvl="1"/>
            <a:endParaRPr lang="en-US" sz="2000" dirty="0"/>
          </a:p>
        </p:txBody>
      </p:sp>
      <p:sp>
        <p:nvSpPr>
          <p:cNvPr id="9" name="Rectangle 8">
            <a:extLst>
              <a:ext uri="{FF2B5EF4-FFF2-40B4-BE49-F238E27FC236}">
                <a16:creationId xmlns:a16="http://schemas.microsoft.com/office/drawing/2014/main" id="{408D004A-D580-4043-967D-77E5A77380DA}"/>
              </a:ext>
            </a:extLst>
          </p:cNvPr>
          <p:cNvSpPr/>
          <p:nvPr/>
        </p:nvSpPr>
        <p:spPr>
          <a:xfrm>
            <a:off x="4538139" y="2074892"/>
            <a:ext cx="1717021" cy="37339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AC4B83-4A93-4F59-91BB-83C1EFEAC7F6}"/>
              </a:ext>
            </a:extLst>
          </p:cNvPr>
          <p:cNvSpPr/>
          <p:nvPr/>
        </p:nvSpPr>
        <p:spPr>
          <a:xfrm>
            <a:off x="6579753" y="2087592"/>
            <a:ext cx="3652519" cy="37339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14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7564-D666-4E6A-B1BA-090E8569D8C7}"/>
              </a:ext>
            </a:extLst>
          </p:cNvPr>
          <p:cNvSpPr>
            <a:spLocks noGrp="1"/>
          </p:cNvSpPr>
          <p:nvPr>
            <p:ph type="title"/>
          </p:nvPr>
        </p:nvSpPr>
        <p:spPr/>
        <p:txBody>
          <a:bodyPr/>
          <a:lstStyle/>
          <a:p>
            <a:r>
              <a:rPr lang="en-US" dirty="0"/>
              <a:t>4G LTE Network Architecture for Cellular IoT</a:t>
            </a:r>
          </a:p>
        </p:txBody>
      </p:sp>
      <p:sp>
        <p:nvSpPr>
          <p:cNvPr id="3" name="Content Placeholder 2">
            <a:extLst>
              <a:ext uri="{FF2B5EF4-FFF2-40B4-BE49-F238E27FC236}">
                <a16:creationId xmlns:a16="http://schemas.microsoft.com/office/drawing/2014/main" id="{5ECF25B9-4D19-46A4-8783-19B55706209A}"/>
              </a:ext>
            </a:extLst>
          </p:cNvPr>
          <p:cNvSpPr>
            <a:spLocks noGrp="1"/>
          </p:cNvSpPr>
          <p:nvPr>
            <p:ph idx="1"/>
          </p:nvPr>
        </p:nvSpPr>
        <p:spPr>
          <a:xfrm>
            <a:off x="397933" y="1825625"/>
            <a:ext cx="2878668" cy="4351338"/>
          </a:xfrm>
        </p:spPr>
        <p:txBody>
          <a:bodyPr/>
          <a:lstStyle/>
          <a:p>
            <a:r>
              <a:rPr lang="en-US" dirty="0"/>
              <a:t>Management Plane</a:t>
            </a:r>
          </a:p>
          <a:p>
            <a:pPr lvl="1"/>
            <a:r>
              <a:rPr lang="en-US" dirty="0"/>
              <a:t>Charging Gateway Function (CGF)</a:t>
            </a:r>
          </a:p>
          <a:p>
            <a:pPr lvl="1"/>
            <a:r>
              <a:rPr lang="en-US" dirty="0"/>
              <a:t>Billing System</a:t>
            </a:r>
          </a:p>
        </p:txBody>
      </p:sp>
      <p:pic>
        <p:nvPicPr>
          <p:cNvPr id="4" name="Picture 3">
            <a:extLst>
              <a:ext uri="{FF2B5EF4-FFF2-40B4-BE49-F238E27FC236}">
                <a16:creationId xmlns:a16="http://schemas.microsoft.com/office/drawing/2014/main" id="{BB2524F7-5583-4AA8-98B6-8E7DAFC35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07" y="1587741"/>
            <a:ext cx="8933118" cy="4208355"/>
          </a:xfrm>
          <a:prstGeom prst="rect">
            <a:avLst/>
          </a:prstGeom>
        </p:spPr>
      </p:pic>
      <p:sp>
        <p:nvSpPr>
          <p:cNvPr id="5" name="Rectangle 4">
            <a:extLst>
              <a:ext uri="{FF2B5EF4-FFF2-40B4-BE49-F238E27FC236}">
                <a16:creationId xmlns:a16="http://schemas.microsoft.com/office/drawing/2014/main" id="{1B3DA441-E535-48E1-ACDD-EA7419865882}"/>
              </a:ext>
            </a:extLst>
          </p:cNvPr>
          <p:cNvSpPr/>
          <p:nvPr/>
        </p:nvSpPr>
        <p:spPr>
          <a:xfrm>
            <a:off x="8263467" y="2167467"/>
            <a:ext cx="1888066" cy="1413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45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03A2F-63AA-4C2E-A791-3D26CDD68004}"/>
              </a:ext>
            </a:extLst>
          </p:cNvPr>
          <p:cNvSpPr>
            <a:spLocks noGrp="1"/>
          </p:cNvSpPr>
          <p:nvPr>
            <p:ph type="title"/>
          </p:nvPr>
        </p:nvSpPr>
        <p:spPr/>
        <p:txBody>
          <a:bodyPr/>
          <a:lstStyle/>
          <a:p>
            <a:r>
              <a:rPr lang="en-US" dirty="0"/>
              <a:t>4G LTE Network Architecture for Cellular IoT</a:t>
            </a:r>
          </a:p>
        </p:txBody>
      </p:sp>
      <p:sp>
        <p:nvSpPr>
          <p:cNvPr id="3" name="Content Placeholder 2">
            <a:extLst>
              <a:ext uri="{FF2B5EF4-FFF2-40B4-BE49-F238E27FC236}">
                <a16:creationId xmlns:a16="http://schemas.microsoft.com/office/drawing/2014/main" id="{046065A8-7412-447B-8537-A713CFEBAF2D}"/>
              </a:ext>
            </a:extLst>
          </p:cNvPr>
          <p:cNvSpPr>
            <a:spLocks noGrp="1"/>
          </p:cNvSpPr>
          <p:nvPr>
            <p:ph idx="1"/>
          </p:nvPr>
        </p:nvSpPr>
        <p:spPr>
          <a:xfrm>
            <a:off x="262467" y="1842559"/>
            <a:ext cx="3014133" cy="4351338"/>
          </a:xfrm>
        </p:spPr>
        <p:txBody>
          <a:bodyPr/>
          <a:lstStyle/>
          <a:p>
            <a:r>
              <a:rPr lang="en-US" dirty="0"/>
              <a:t>Control plane</a:t>
            </a:r>
          </a:p>
          <a:p>
            <a:pPr lvl="1"/>
            <a:r>
              <a:rPr lang="en-US" dirty="0"/>
              <a:t>Home Subscriber Server (HSS)</a:t>
            </a:r>
          </a:p>
          <a:p>
            <a:pPr lvl="1"/>
            <a:r>
              <a:rPr lang="en-US" dirty="0"/>
              <a:t>Mobility Management Entity (MME)</a:t>
            </a:r>
          </a:p>
        </p:txBody>
      </p:sp>
      <p:pic>
        <p:nvPicPr>
          <p:cNvPr id="4" name="Picture 3">
            <a:extLst>
              <a:ext uri="{FF2B5EF4-FFF2-40B4-BE49-F238E27FC236}">
                <a16:creationId xmlns:a16="http://schemas.microsoft.com/office/drawing/2014/main" id="{2659D091-10D5-4154-B9F4-A805FD0D3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07" y="1587741"/>
            <a:ext cx="8933118" cy="4208355"/>
          </a:xfrm>
          <a:prstGeom prst="rect">
            <a:avLst/>
          </a:prstGeom>
        </p:spPr>
      </p:pic>
      <p:sp>
        <p:nvSpPr>
          <p:cNvPr id="5" name="Rectangle 4">
            <a:extLst>
              <a:ext uri="{FF2B5EF4-FFF2-40B4-BE49-F238E27FC236}">
                <a16:creationId xmlns:a16="http://schemas.microsoft.com/office/drawing/2014/main" id="{CA065B00-7024-4926-BC82-02BC75B151E0}"/>
              </a:ext>
            </a:extLst>
          </p:cNvPr>
          <p:cNvSpPr/>
          <p:nvPr/>
        </p:nvSpPr>
        <p:spPr>
          <a:xfrm>
            <a:off x="6570133" y="4382163"/>
            <a:ext cx="3572933" cy="1413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048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1895</Words>
  <Application>Microsoft Office PowerPoint</Application>
  <PresentationFormat>Widescreen</PresentationFormat>
  <Paragraphs>211</Paragraphs>
  <Slides>22</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等线</vt:lpstr>
      <vt:lpstr>Arial</vt:lpstr>
      <vt:lpstr>Calibri</vt:lpstr>
      <vt:lpstr>Calibri Light</vt:lpstr>
      <vt:lpstr>Webdings</vt:lpstr>
      <vt:lpstr>Office Theme</vt:lpstr>
      <vt:lpstr>How Voice Service Threatens Cellular-Connected IoT Devices in the Operational 4G LTE Networks</vt:lpstr>
      <vt:lpstr>Internet-of-Things (IoT) Era </vt:lpstr>
      <vt:lpstr>Cellular IoT</vt:lpstr>
      <vt:lpstr>Key Problem for Cellular IoT Services</vt:lpstr>
      <vt:lpstr>Glance of Cellular IoT</vt:lpstr>
      <vt:lpstr>Study of IoT Support in Cellular Networks</vt:lpstr>
      <vt:lpstr>4G LTE Network Architecture for Cellular IoT</vt:lpstr>
      <vt:lpstr>4G LTE Network Architecture for Cellular IoT</vt:lpstr>
      <vt:lpstr>4G LTE Network Architecture for Cellular IoT</vt:lpstr>
      <vt:lpstr>4G LTE Network Architecture for Cellular IoT</vt:lpstr>
      <vt:lpstr>Cellular IoT Technologies in 4G LTE</vt:lpstr>
      <vt:lpstr>Vulnerability</vt:lpstr>
      <vt:lpstr>Improper IoT Service Charging Function</vt:lpstr>
      <vt:lpstr>Improper IoT Service Charging Function</vt:lpstr>
      <vt:lpstr>Proof-of-concept Attack</vt:lpstr>
      <vt:lpstr>Proof-of-concept Attack</vt:lpstr>
      <vt:lpstr>Attack Result</vt:lpstr>
      <vt:lpstr>Real World Impact?</vt:lpstr>
      <vt:lpstr>Solution</vt:lpstr>
      <vt:lpstr>Solution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Voice Service Threatens Cellular-Connected IoT Devices in the Operational 4G LTE Networks</dc:title>
  <dc:creator>Xie, Tian</dc:creator>
  <cp:lastModifiedBy>Xie, Tian</cp:lastModifiedBy>
  <cp:revision>152</cp:revision>
  <dcterms:created xsi:type="dcterms:W3CDTF">2018-05-16T19:29:25Z</dcterms:created>
  <dcterms:modified xsi:type="dcterms:W3CDTF">2018-05-21T14:46:16Z</dcterms:modified>
</cp:coreProperties>
</file>